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10" r:id="rId4"/>
    <p:sldMasterId id="2147483716" r:id="rId5"/>
    <p:sldMasterId id="2147483722" r:id="rId6"/>
    <p:sldMasterId id="2147483728" r:id="rId7"/>
    <p:sldMasterId id="2147483734" r:id="rId8"/>
    <p:sldMasterId id="2147483740" r:id="rId9"/>
    <p:sldMasterId id="2147483746" r:id="rId10"/>
    <p:sldMasterId id="2147483752" r:id="rId11"/>
    <p:sldMasterId id="2147483758" r:id="rId12"/>
    <p:sldMasterId id="2147483764" r:id="rId13"/>
    <p:sldMasterId id="2147483770" r:id="rId14"/>
  </p:sldMasterIdLst>
  <p:notesMasterIdLst>
    <p:notesMasterId r:id="rId77"/>
  </p:notesMasterIdLst>
  <p:sldIdLst>
    <p:sldId id="270" r:id="rId15"/>
    <p:sldId id="272" r:id="rId16"/>
    <p:sldId id="271" r:id="rId17"/>
    <p:sldId id="273" r:id="rId18"/>
    <p:sldId id="274" r:id="rId19"/>
    <p:sldId id="257" r:id="rId20"/>
    <p:sldId id="275" r:id="rId21"/>
    <p:sldId id="276" r:id="rId22"/>
    <p:sldId id="277" r:id="rId23"/>
    <p:sldId id="280" r:id="rId24"/>
    <p:sldId id="278" r:id="rId25"/>
    <p:sldId id="259" r:id="rId26"/>
    <p:sldId id="633" r:id="rId27"/>
    <p:sldId id="366" r:id="rId28"/>
    <p:sldId id="373" r:id="rId29"/>
    <p:sldId id="634" r:id="rId30"/>
    <p:sldId id="635" r:id="rId31"/>
    <p:sldId id="636" r:id="rId32"/>
    <p:sldId id="637" r:id="rId33"/>
    <p:sldId id="638" r:id="rId34"/>
    <p:sldId id="639" r:id="rId35"/>
    <p:sldId id="643" r:id="rId36"/>
    <p:sldId id="640" r:id="rId37"/>
    <p:sldId id="641" r:id="rId38"/>
    <p:sldId id="601" r:id="rId39"/>
    <p:sldId id="644" r:id="rId40"/>
    <p:sldId id="579" r:id="rId41"/>
    <p:sldId id="645" r:id="rId42"/>
    <p:sldId id="610" r:id="rId43"/>
    <p:sldId id="599" r:id="rId44"/>
    <p:sldId id="646" r:id="rId45"/>
    <p:sldId id="647" r:id="rId46"/>
    <p:sldId id="648" r:id="rId47"/>
    <p:sldId id="582" r:id="rId48"/>
    <p:sldId id="589" r:id="rId49"/>
    <p:sldId id="649" r:id="rId50"/>
    <p:sldId id="650" r:id="rId51"/>
    <p:sldId id="583" r:id="rId52"/>
    <p:sldId id="613" r:id="rId53"/>
    <p:sldId id="651" r:id="rId54"/>
    <p:sldId id="652" r:id="rId55"/>
    <p:sldId id="614" r:id="rId56"/>
    <p:sldId id="607" r:id="rId57"/>
    <p:sldId id="500" r:id="rId58"/>
    <p:sldId id="523" r:id="rId59"/>
    <p:sldId id="524" r:id="rId60"/>
    <p:sldId id="495" r:id="rId61"/>
    <p:sldId id="497" r:id="rId62"/>
    <p:sldId id="418" r:id="rId63"/>
    <p:sldId id="403" r:id="rId64"/>
    <p:sldId id="533" r:id="rId65"/>
    <p:sldId id="542" r:id="rId66"/>
    <p:sldId id="352" r:id="rId67"/>
    <p:sldId id="616" r:id="rId68"/>
    <p:sldId id="632" r:id="rId69"/>
    <p:sldId id="630" r:id="rId70"/>
    <p:sldId id="631" r:id="rId71"/>
    <p:sldId id="291" r:id="rId72"/>
    <p:sldId id="263" r:id="rId73"/>
    <p:sldId id="293" r:id="rId74"/>
    <p:sldId id="287" r:id="rId75"/>
    <p:sldId id="296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1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C1F4B-E11A-46B2-B7FB-58076E67EBE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6A045-87C1-42D5-85EC-184298BCE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 главной странице сайта справа находится раздел «Открытый банк оценочных средств по русскому языку (2-9-е классы)». Зайдите в него и вы увидите гиперссылку: перейти в открытый банк оценочных средств по русскому языку. Пройдите по гиперссылке. Слева вы увидите перечень разделов курса русского языка по классам. Выберите часть «Говорение» и посмотрите задания с критериями оценки (рисунок).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8D8C-1CE2-4EB4-88F9-9D0D460D52E1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62CB-E376-40BA-A4D6-4F1DE34EB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8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8C3A-80CE-426B-8A5F-24665D8D708C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53AF-C8C5-416F-8183-17AD999C9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15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5055-F4F6-44DB-9B5E-E639E0D95211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A95D-6E0A-43B3-AD8F-CE87F7994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60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3310-A202-4948-A460-A2DDB61B55B6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E617-3353-4802-86F1-074B404A5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18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722438"/>
            <a:ext cx="82296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4060825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3CF3F1-448E-4895-A79A-FB5AFCB7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93E7D0-9ECE-4477-82FB-75EC8488E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1DF53A-312A-41DB-AAE8-03147E5E1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CB3-F390-4720-9C81-F8E62DD2C1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35717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1B4C-FCA5-4673-9DDC-5ACEED185784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C94D-4CCF-4021-818A-002926CF97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64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65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00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4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8E32-8F55-4E44-8D2A-C363225B4981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1EDD-1946-481C-B5F6-F072AFB38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909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14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3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34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6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75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72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86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90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19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6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0016-C7E2-4A7E-A70F-E49564CABBF2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A4D6-7DB2-407E-9E22-035FAD328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306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0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1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41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25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92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46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96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54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D97A-863E-4511-933B-162C2071BC10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FCD5-3318-4101-8CB6-73E49C5D0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714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70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0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90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20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19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8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28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1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1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119B-EAF4-4F12-AF3E-74D2D99B9C11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54D8-AE24-47E4-987E-73319996F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272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23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5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12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31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7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61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63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2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78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E738-3401-45D0-8D84-DB8199279B88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F794-1075-4E90-BAA8-D8DF59310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264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1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95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4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98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174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66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4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33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09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86D0-85F3-4414-B63F-302A5E6F9429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B6D0-2DA3-45F0-8853-D9CF5C13D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87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1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1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1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E4551-0A8B-4653-99F3-EB3093B352A1}" type="datetimeFigureOut">
              <a:rPr lang="ru-RU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5EDEF4-B43E-45D1-B362-47F2003BB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0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6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6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2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4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1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5" Type="http://schemas.openxmlformats.org/officeDocument/2006/relationships/hyperlink" Target="http://legionr.ru/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gionr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://www.compan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any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8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oge.sdamgia.ru/" TargetMode="External"/><Relationship Id="rId7" Type="http://schemas.openxmlformats.org/officeDocument/2006/relationships/hyperlink" Target="http://www.fipi.ru/" TargetMode="External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aharina.ru/" TargetMode="External"/><Relationship Id="rId5" Type="http://schemas.openxmlformats.org/officeDocument/2006/relationships/hyperlink" Target="http://uchimcauchitca.blogspot.om/" TargetMode="External"/><Relationship Id="rId4" Type="http://schemas.openxmlformats.org/officeDocument/2006/relationships/hyperlink" Target="http://www.&#1088;&#1091;&#1089;&#1089;&#1082;&#1080;&#1081;&#1073;&#1077;&#1079;&#1087;&#1088;&#1086;&#1073;&#1083;&#1077;&#1084;.&#1088;&#1092;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41;&#1080;&#1073;&#1083;&#1080;&#1086;&#1090;&#1077;&#1082;&#1072;\&#1056;&#1048;&#1057;&#1059;&#1053;&#1050;&#1048;%20&#1044;&#1051;&#1071;%20%20&#1055;&#1056;&#1045;&#1047;&#1045;&#1053;&#1058;&#1040;&#1062;&#1048;&#1049;\0014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8000" b="1" dirty="0" smtClean="0">
                <a:solidFill>
                  <a:srgbClr val="FF0000"/>
                </a:solidFill>
              </a:rPr>
              <a:t>2024</a:t>
            </a:r>
            <a:endParaRPr lang="ru-RU" altLang="ru-RU" sz="8000" b="1" dirty="0">
              <a:solidFill>
                <a:srgbClr val="FF0000"/>
              </a:solidFill>
            </a:endParaRPr>
          </a:p>
        </p:txBody>
      </p:sp>
      <p:pic>
        <p:nvPicPr>
          <p:cNvPr id="2051" name="Picture 2" descr="Картинки по запросу Г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229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 smtClean="0">
                <a:solidFill>
                  <a:srgbClr val="C00000"/>
                </a:solidFill>
              </a:rPr>
              <a:t>2024. </a:t>
            </a:r>
            <a:r>
              <a:rPr lang="ru-RU" altLang="ru-RU" sz="4000" b="1" i="1" dirty="0">
                <a:solidFill>
                  <a:srgbClr val="C00000"/>
                </a:solidFill>
              </a:rPr>
              <a:t>Итоговое </a:t>
            </a:r>
            <a:r>
              <a:rPr lang="ru-RU" altLang="ru-RU" sz="4000" b="1" i="1" dirty="0" smtClean="0">
                <a:solidFill>
                  <a:srgbClr val="C00000"/>
                </a:solidFill>
              </a:rPr>
              <a:t>собеседование</a:t>
            </a:r>
            <a:endParaRPr lang="ru-RU" alt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3" y="1362179"/>
            <a:ext cx="9136995" cy="5262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800" b="1" dirty="0"/>
              <a:t>20. </a:t>
            </a:r>
            <a:r>
              <a:rPr lang="ru-RU" sz="2800" b="1" u="sng" dirty="0"/>
              <a:t>Повторно допускаются следующие обучающиеся</a:t>
            </a:r>
            <a:r>
              <a:rPr lang="ru-RU" sz="2800" b="1" dirty="0"/>
              <a:t>: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 smtClean="0"/>
              <a:t>получившие </a:t>
            </a:r>
            <a:r>
              <a:rPr lang="ru-RU" sz="2800" b="1" dirty="0"/>
              <a:t>по итоговому собеседованию по русскому языку неудовлетворительный результат («незачет»);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не </a:t>
            </a:r>
            <a:r>
              <a:rPr lang="ru-RU" sz="2800" b="1" dirty="0"/>
              <a:t>явившиеся на итоговое собеседование по русскому языку по уважительным причинам (болезнь или иные обстоятельства</a:t>
            </a:r>
            <a:r>
              <a:rPr lang="ru-RU" sz="2800" b="1" dirty="0" smtClean="0"/>
              <a:t>), подтвержденным </a:t>
            </a:r>
            <a:r>
              <a:rPr lang="ru-RU" sz="2800" b="1" dirty="0"/>
              <a:t>документально;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 smtClean="0"/>
              <a:t>не </a:t>
            </a:r>
            <a:r>
              <a:rPr lang="ru-RU" sz="2800" b="1" dirty="0"/>
              <a:t>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349605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 smtClean="0">
                <a:solidFill>
                  <a:srgbClr val="C00000"/>
                </a:solidFill>
              </a:rPr>
              <a:t>2024. </a:t>
            </a:r>
            <a:r>
              <a:rPr lang="ru-RU" altLang="ru-RU" sz="4000" b="1" i="1" dirty="0">
                <a:solidFill>
                  <a:srgbClr val="C00000"/>
                </a:solidFill>
              </a:rPr>
              <a:t>Итоговое </a:t>
            </a:r>
            <a:r>
              <a:rPr lang="ru-RU" altLang="ru-RU" sz="4000" b="1" i="1" dirty="0" smtClean="0">
                <a:solidFill>
                  <a:srgbClr val="C00000"/>
                </a:solidFill>
              </a:rPr>
              <a:t>собеседование</a:t>
            </a:r>
            <a:endParaRPr lang="ru-RU" alt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84984"/>
            <a:ext cx="9144000" cy="3170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/>
              <a:t>20. Повторно допускаются к итоговому собеседованию по русскому языку в дополнительные сроки в текущем учебном году </a:t>
            </a:r>
            <a:endParaRPr lang="en-US" sz="4000" dirty="0" smtClean="0"/>
          </a:p>
          <a:p>
            <a:pPr algn="ctr">
              <a:defRPr/>
            </a:pPr>
            <a:r>
              <a:rPr lang="ru-RU" sz="4000" dirty="0" smtClean="0"/>
              <a:t>(</a:t>
            </a:r>
            <a:r>
              <a:rPr lang="ru-RU" sz="4000" b="1" u="sng" dirty="0"/>
              <a:t>13 марта и 15 апреля 2024 </a:t>
            </a:r>
            <a:r>
              <a:rPr lang="ru-RU" sz="4000" b="1" u="sng" dirty="0" smtClean="0"/>
              <a:t>года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4027" y="1916832"/>
            <a:ext cx="8713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График</a:t>
            </a:r>
            <a:r>
              <a:rPr kumimoji="0" lang="ru-RU" sz="3200" b="1" i="0" u="none" strike="noStrike" kern="0" cap="none" spc="-5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проведения</a:t>
            </a:r>
            <a:r>
              <a:rPr kumimoji="0" lang="ru-RU" sz="3200" b="1" i="0" u="none" strike="noStrike" kern="0" cap="none" spc="-6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итогового </a:t>
            </a:r>
            <a:r>
              <a:rPr kumimoji="0" lang="ru-RU" sz="3200" b="1" i="0" u="none" strike="noStrike" kern="0" cap="none" spc="-8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собеседования</a:t>
            </a:r>
            <a:r>
              <a:rPr kumimoji="0" lang="ru-RU" sz="3200" b="1" i="0" u="none" strike="noStrike" kern="0" cap="none" spc="-3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</a:t>
            </a:r>
            <a:r>
              <a:rPr kumimoji="0" lang="ru-RU" sz="32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2024</a:t>
            </a:r>
            <a:r>
              <a:rPr kumimoji="0" lang="ru-RU" sz="32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году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910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0465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устное  собеседование -  допуск к ОГЭ</a:t>
            </a: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пройдет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среда февраля)</a:t>
            </a:r>
          </a:p>
          <a:p>
            <a:pPr algn="just"/>
            <a:r>
              <a:rPr lang="ru-RU" sz="2600" b="1" dirty="0"/>
              <a:t>Итоговое собеседование выпускники 9 классов будут проходить в своих школах. 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становятся доступны в день проведения собеседования</a:t>
            </a:r>
            <a:endParaRPr lang="ru-RU" sz="2600" b="1" dirty="0"/>
          </a:p>
          <a:p>
            <a:pPr algn="just"/>
            <a:r>
              <a:rPr lang="ru-RU" sz="2600" b="1" dirty="0"/>
              <a:t>Общее время ответа одного экзаменуемого (включая время на подготовку) – 15 минут.</a:t>
            </a:r>
          </a:p>
          <a:p>
            <a:pPr algn="just"/>
            <a:r>
              <a:rPr lang="ru-RU" sz="2600" b="1" dirty="0"/>
              <a:t>Каждое последующее задание выдаётся после окончания выполнения предыдущего задания. В процессе проведения собеседования будет вестись поточная аудиозапись.</a:t>
            </a:r>
          </a:p>
          <a:p>
            <a:pPr algn="just"/>
            <a:r>
              <a:rPr lang="ru-RU" sz="2600" b="1" dirty="0"/>
              <a:t>Оцениваться оно будет по системе «зачет»/«незачет». </a:t>
            </a:r>
          </a:p>
          <a:p>
            <a:pPr algn="just"/>
            <a:r>
              <a:rPr lang="ru-RU" sz="2600" b="1" dirty="0"/>
              <a:t>Общее количество баллов за всю работу – </a:t>
            </a:r>
            <a:r>
              <a:rPr lang="ru-RU" sz="2600" b="1" dirty="0">
                <a:solidFill>
                  <a:srgbClr val="FF0000"/>
                </a:solidFill>
              </a:rPr>
              <a:t>20 баллов.</a:t>
            </a:r>
          </a:p>
          <a:p>
            <a:pPr algn="just"/>
            <a:r>
              <a:rPr lang="ru-RU" sz="2600" b="1" dirty="0"/>
              <a:t>Экзаменуемый получает</a:t>
            </a:r>
            <a:r>
              <a:rPr lang="ru-RU" sz="2600" b="1" u="sng" dirty="0"/>
              <a:t> зачет</a:t>
            </a:r>
            <a:r>
              <a:rPr lang="ru-RU" sz="2600" b="1" dirty="0"/>
              <a:t> в случае, если за выполнение работы он набрал </a:t>
            </a:r>
            <a:r>
              <a:rPr lang="ru-RU" sz="2600" b="1" u="sng" dirty="0"/>
              <a:t>10 или более баллов</a:t>
            </a:r>
            <a:r>
              <a:rPr lang="ru-RU" sz="2600" b="1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 экзамене</a:t>
            </a:r>
          </a:p>
        </p:txBody>
      </p:sp>
    </p:spTree>
    <p:extLst>
      <p:ext uri="{BB962C8B-B14F-4D97-AF65-F5344CB8AC3E}">
        <p14:creationId xmlns:p14="http://schemas.microsoft.com/office/powerpoint/2010/main" val="128124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0"/>
            <a:ext cx="9144000" cy="6667500"/>
            <a:chOff x="0" y="190500"/>
            <a:chExt cx="9144000" cy="666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8051" y="6159500"/>
              <a:ext cx="65024" cy="65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2025" y="190500"/>
              <a:ext cx="8181975" cy="933450"/>
            </a:xfrm>
            <a:custGeom>
              <a:avLst/>
              <a:gdLst/>
              <a:ahLst/>
              <a:cxnLst/>
              <a:rect l="l" t="t" r="r" b="b"/>
              <a:pathLst>
                <a:path w="8181975" h="933450">
                  <a:moveTo>
                    <a:pt x="8181975" y="0"/>
                  </a:moveTo>
                  <a:lnTo>
                    <a:pt x="0" y="0"/>
                  </a:lnTo>
                  <a:lnTo>
                    <a:pt x="0" y="933450"/>
                  </a:lnTo>
                  <a:lnTo>
                    <a:pt x="8181975" y="933450"/>
                  </a:lnTo>
                  <a:lnTo>
                    <a:pt x="8181975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512" y="144602"/>
            <a:ext cx="88843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35597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Модель КИМ итогового 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	2024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160322"/>
            <a:ext cx="8884350" cy="549670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20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xmlns="" id="{30287A8C-8522-4BB3-B209-0DBE132B3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80920" cy="345069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11200" dirty="0"/>
              <a:t> Итоговое собеседование как </a:t>
            </a:r>
            <a:r>
              <a:rPr lang="ru-RU" altLang="ru-RU" sz="11200" b="1" dirty="0">
                <a:solidFill>
                  <a:srgbClr val="FF0000"/>
                </a:solidFill>
              </a:rPr>
              <a:t>допуск к ОГЭ </a:t>
            </a:r>
            <a:r>
              <a:rPr lang="ru-RU" altLang="ru-RU" sz="11200" dirty="0"/>
              <a:t>выпускники 9 классов будут сдавать </a:t>
            </a:r>
            <a:r>
              <a:rPr lang="ru-RU" altLang="ru-RU" sz="11200" b="1" dirty="0"/>
              <a:t>в своих школах</a:t>
            </a:r>
            <a:r>
              <a:rPr lang="ru-RU" altLang="ru-RU" sz="11200" dirty="0"/>
              <a:t>. Оценка </a:t>
            </a:r>
            <a:r>
              <a:rPr lang="ru-RU" altLang="ru-RU" sz="11200" b="1" dirty="0"/>
              <a:t>по системе «зачет»/«незачет»</a:t>
            </a:r>
            <a:r>
              <a:rPr lang="ru-RU" altLang="ru-RU" sz="11200" dirty="0"/>
              <a:t>.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11200" dirty="0"/>
              <a:t>Итоговое собеседование по русскому языку состоит из четырёх заданий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1200" dirty="0"/>
              <a:t>Задания 1 и 2 выполняются с использованием одного текста.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1200" b="1" dirty="0"/>
              <a:t>Задание 1 </a:t>
            </a:r>
            <a:r>
              <a:rPr lang="ru-RU" altLang="ru-RU" sz="11200" dirty="0"/>
              <a:t>– чтение вслух небольшого текста. Время на подготовку –2 минуты.</a:t>
            </a:r>
          </a:p>
          <a:p>
            <a:endParaRPr lang="ru-RU" altLang="ru-RU" sz="2400" dirty="0"/>
          </a:p>
          <a:p>
            <a:endParaRPr lang="ru-RU" altLang="ru-RU" dirty="0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F2A379DA-4ACE-48E2-ABE3-0DB01943C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b="1" dirty="0"/>
              <a:t>Итоговое собеседование по русскому языку как допуск к ОГЭ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>
            <a:extLst>
              <a:ext uri="{FF2B5EF4-FFF2-40B4-BE49-F238E27FC236}">
                <a16:creationId xmlns:a16="http://schemas.microsoft.com/office/drawing/2014/main" xmlns="" id="{D801F122-A725-484F-8ADB-17F1387B2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895" y="2180497"/>
            <a:ext cx="8272211" cy="4560871"/>
          </a:xfrm>
        </p:spPr>
        <p:txBody>
          <a:bodyPr/>
          <a:lstStyle/>
          <a:p>
            <a:pPr algn="just"/>
            <a:r>
              <a:rPr lang="ru-RU" altLang="ru-RU" sz="2400" b="1" u="sng" dirty="0"/>
              <a:t>1</a:t>
            </a:r>
            <a:r>
              <a:rPr lang="ru-RU" altLang="ru-RU" sz="2400" b="1" u="sng" dirty="0">
                <a:solidFill>
                  <a:schemeClr val="tx1"/>
                </a:solidFill>
              </a:rPr>
              <a:t>. Изменилась формулировка задания №2.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Как известно, итоговое собеседование - это работа с текстами. Первое задание включает в себя именно выразительное чтение текста. И это задание не изменилось. А вот следующее задание поменялось кардинально. </a:t>
            </a:r>
            <a:r>
              <a:rPr lang="ru-RU" altLang="ru-RU" sz="2400" dirty="0" smtClean="0">
                <a:solidFill>
                  <a:schemeClr val="tx1"/>
                </a:solidFill>
              </a:rPr>
              <a:t>С </a:t>
            </a:r>
            <a:r>
              <a:rPr lang="ru-RU" altLang="ru-RU" sz="2400" dirty="0">
                <a:solidFill>
                  <a:schemeClr val="tx1"/>
                </a:solidFill>
              </a:rPr>
              <a:t>2020 </a:t>
            </a:r>
            <a:r>
              <a:rPr lang="ru-RU" altLang="ru-RU" sz="2400" dirty="0" smtClean="0">
                <a:solidFill>
                  <a:schemeClr val="tx1"/>
                </a:solidFill>
              </a:rPr>
              <a:t>года </a:t>
            </a:r>
            <a:r>
              <a:rPr lang="ru-RU" altLang="ru-RU" sz="2400" u="sng" dirty="0">
                <a:solidFill>
                  <a:schemeClr val="tx1"/>
                </a:solidFill>
              </a:rPr>
              <a:t>к слову пересказ добавилось прилагательное "подробный</a:t>
            </a:r>
            <a:r>
              <a:rPr lang="ru-RU" altLang="ru-RU" sz="2400" dirty="0">
                <a:solidFill>
                  <a:schemeClr val="tx1"/>
                </a:solidFill>
              </a:rPr>
              <a:t>", то есть теперь главное условие получения 5 максимальных баллов за задание №2 является </a:t>
            </a:r>
            <a:r>
              <a:rPr lang="ru-RU" altLang="ru-RU" sz="2400" b="1" dirty="0">
                <a:solidFill>
                  <a:schemeClr val="tx1"/>
                </a:solidFill>
              </a:rPr>
              <a:t>пересказ, близкий к тексту</a:t>
            </a:r>
            <a:r>
              <a:rPr lang="ru-RU" altLang="ru-RU" sz="2400" dirty="0">
                <a:solidFill>
                  <a:schemeClr val="tx1"/>
                </a:solidFill>
              </a:rPr>
              <a:t>. Степень подробности пересказа не уточняется, главный упор на сохранение в пересказе всех </a:t>
            </a:r>
            <a:r>
              <a:rPr lang="ru-RU" altLang="ru-RU" sz="2400" dirty="0" err="1">
                <a:solidFill>
                  <a:schemeClr val="tx1"/>
                </a:solidFill>
              </a:rPr>
              <a:t>микротем</a:t>
            </a:r>
            <a:r>
              <a:rPr lang="ru-RU" altLang="ru-RU" sz="2400" dirty="0">
                <a:solidFill>
                  <a:schemeClr val="tx1"/>
                </a:solidFill>
              </a:rPr>
              <a:t> текста.</a:t>
            </a:r>
          </a:p>
          <a:p>
            <a:pPr algn="just"/>
            <a:endParaRPr lang="ru-RU" altLang="ru-RU" sz="2000" dirty="0">
              <a:solidFill>
                <a:schemeClr val="tx1"/>
              </a:solidFill>
            </a:endParaRPr>
          </a:p>
          <a:p>
            <a:endParaRPr lang="ru-RU" altLang="ru-RU" dirty="0"/>
          </a:p>
        </p:txBody>
      </p:sp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827A8FC7-3A59-496D-A829-C4257729F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640638" cy="136869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/>
              <a:t>Изменения в </a:t>
            </a:r>
            <a:r>
              <a:rPr lang="ru-RU" altLang="ru-RU" sz="2800" b="1" dirty="0" err="1"/>
              <a:t>КИМе</a:t>
            </a:r>
            <a:r>
              <a:rPr lang="ru-RU" altLang="ru-RU" sz="2800" b="1" dirty="0"/>
              <a:t> итогового собеседования </a:t>
            </a:r>
            <a:r>
              <a:rPr lang="ru-RU" altLang="ru-RU" sz="2800" b="1" dirty="0" smtClean="0"/>
              <a:t>с 2021 </a:t>
            </a:r>
            <a:r>
              <a:rPr lang="ru-RU" altLang="ru-RU" sz="2800" b="1" dirty="0"/>
              <a:t>года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6887"/>
            <a:ext cx="9144000" cy="105670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71120" rIns="0" bIns="0" rtlCol="0">
            <a:spAutoFit/>
          </a:bodyPr>
          <a:lstStyle/>
          <a:p>
            <a:pPr marL="197485" marR="2341245" algn="ctr">
              <a:lnSpc>
                <a:spcPct val="100000"/>
              </a:lnSpc>
              <a:spcBef>
                <a:spcPts val="560"/>
              </a:spcBef>
              <a:tabLst>
                <a:tab pos="353758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КИМ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итогового </a:t>
            </a:r>
            <a:r>
              <a:rPr sz="32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71599" y="1622450"/>
            <a:ext cx="8172401" cy="46951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09855" algn="just">
              <a:lnSpc>
                <a:spcPct val="100000"/>
              </a:lnSpc>
              <a:spcBef>
                <a:spcPts val="775"/>
              </a:spcBef>
            </a:pPr>
            <a:r>
              <a:rPr spc="-10" dirty="0"/>
              <a:t>Введён</a:t>
            </a:r>
            <a:r>
              <a:rPr spc="10" dirty="0"/>
              <a:t> </a:t>
            </a:r>
            <a:r>
              <a:rPr spc="-10" dirty="0"/>
              <a:t>критерий</a:t>
            </a:r>
            <a:r>
              <a:rPr spc="40" dirty="0"/>
              <a:t> </a:t>
            </a:r>
            <a:r>
              <a:rPr spc="-5" dirty="0"/>
              <a:t>Р</a:t>
            </a:r>
            <a:r>
              <a:rPr spc="-10" dirty="0"/>
              <a:t> вместо</a:t>
            </a:r>
            <a:r>
              <a:rPr spc="50" dirty="0"/>
              <a:t> </a:t>
            </a:r>
            <a:r>
              <a:rPr spc="-5" dirty="0"/>
              <a:t>Р1</a:t>
            </a:r>
            <a:r>
              <a:rPr spc="-10" dirty="0"/>
              <a:t> </a:t>
            </a:r>
            <a:r>
              <a:rPr spc="-5" dirty="0"/>
              <a:t>и Р2.</a:t>
            </a:r>
          </a:p>
          <a:p>
            <a:pPr marL="59690" marR="5080" indent="50165" algn="just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Новый</a:t>
            </a:r>
            <a:r>
              <a:rPr spc="15" dirty="0"/>
              <a:t> </a:t>
            </a:r>
            <a:r>
              <a:rPr spc="-10" dirty="0"/>
              <a:t>критерий</a:t>
            </a:r>
            <a:r>
              <a:rPr spc="40" dirty="0"/>
              <a:t> </a:t>
            </a:r>
            <a:r>
              <a:rPr spc="-5" dirty="0"/>
              <a:t>Р </a:t>
            </a:r>
            <a:r>
              <a:rPr b="0" spc="-5" dirty="0">
                <a:latin typeface="Microsoft Sans Serif"/>
                <a:cs typeface="Microsoft Sans Serif"/>
              </a:rPr>
              <a:t>оценивает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грамотность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по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всем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заданиям.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(максимальное</a:t>
            </a:r>
          </a:p>
          <a:p>
            <a:pPr marL="59690" algn="just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количество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10" dirty="0">
                <a:latin typeface="Microsoft Sans Serif"/>
                <a:cs typeface="Microsoft Sans Serif"/>
              </a:rPr>
              <a:t>баллов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-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8).</a:t>
            </a:r>
          </a:p>
          <a:p>
            <a:pPr marL="59690" marR="1246505" indent="-47625" algn="just">
              <a:lnSpc>
                <a:spcPct val="100000"/>
              </a:lnSpc>
              <a:spcBef>
                <a:spcPts val="675"/>
              </a:spcBef>
            </a:pPr>
            <a:r>
              <a:rPr b="0" spc="-30" dirty="0">
                <a:latin typeface="Microsoft Sans Serif"/>
                <a:cs typeface="Microsoft Sans Serif"/>
              </a:rPr>
              <a:t>Добавилась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оценка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богатства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и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соблюдения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фактической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точности.</a:t>
            </a:r>
          </a:p>
          <a:p>
            <a:pPr marL="59690" marR="266700" indent="-47625" algn="just">
              <a:lnSpc>
                <a:spcPct val="100000"/>
              </a:lnSpc>
              <a:spcBef>
                <a:spcPts val="670"/>
              </a:spcBef>
            </a:pPr>
            <a:r>
              <a:rPr b="0" spc="5" dirty="0">
                <a:latin typeface="Microsoft Sans Serif"/>
                <a:cs typeface="Microsoft Sans Serif"/>
              </a:rPr>
              <a:t>Если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участник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не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приступал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180" dirty="0">
                <a:latin typeface="Microsoft Sans Serif"/>
                <a:cs typeface="Microsoft Sans Serif"/>
              </a:rPr>
              <a:t>к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выполнению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двух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5" dirty="0">
                <a:latin typeface="Microsoft Sans Serif"/>
                <a:cs typeface="Microsoft Sans Serif"/>
              </a:rPr>
              <a:t>или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более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заданий,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то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по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всем</a:t>
            </a:r>
          </a:p>
          <a:p>
            <a:pPr marL="59690" marR="481330" algn="just">
              <a:lnSpc>
                <a:spcPct val="99600"/>
              </a:lnSpc>
              <a:spcBef>
                <a:spcPts val="15"/>
              </a:spcBef>
            </a:pPr>
            <a:r>
              <a:rPr b="0" spc="-35" dirty="0">
                <a:latin typeface="Microsoft Sans Serif"/>
                <a:cs typeface="Microsoft Sans Serif"/>
              </a:rPr>
              <a:t>критериям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оценивания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грамотности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ставится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0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10" dirty="0">
                <a:latin typeface="Microsoft Sans Serif"/>
                <a:cs typeface="Microsoft Sans Serif"/>
              </a:rPr>
              <a:t>баллов</a:t>
            </a:r>
            <a:r>
              <a:rPr sz="3200" b="0" spc="10" dirty="0">
                <a:latin typeface="Microsoft Sans Serif"/>
                <a:cs typeface="Microsoft Sans Serif"/>
              </a:rPr>
              <a:t>.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88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3487" y="152400"/>
            <a:ext cx="7910830" cy="457200"/>
          </a:xfrm>
          <a:custGeom>
            <a:avLst/>
            <a:gdLst/>
            <a:ahLst/>
            <a:cxnLst/>
            <a:rect l="l" t="t" r="r" b="b"/>
            <a:pathLst>
              <a:path w="7910830" h="457200">
                <a:moveTo>
                  <a:pt x="7910449" y="0"/>
                </a:moveTo>
                <a:lnTo>
                  <a:pt x="0" y="0"/>
                </a:lnTo>
                <a:lnTo>
                  <a:pt x="0" y="457200"/>
                </a:lnTo>
                <a:lnTo>
                  <a:pt x="7910449" y="457200"/>
                </a:lnTo>
                <a:lnTo>
                  <a:pt x="79104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45027" y="112268"/>
            <a:ext cx="4196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2022-23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учебный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01808"/>
              </p:ext>
            </p:extLst>
          </p:nvPr>
        </p:nvGraphicFramePr>
        <p:xfrm>
          <a:off x="113266" y="733425"/>
          <a:ext cx="8950596" cy="588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946"/>
                <a:gridCol w="6711836"/>
                <a:gridCol w="1366814"/>
              </a:tblGrid>
              <a:tr h="678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Критерии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оценивания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правильности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речи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заданий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(Р1)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spc="-6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5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грамматические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(одна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орфоэпических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норм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472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349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Орфоэпических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 одной орфоэпической </a:t>
                      </a:r>
                      <a:r>
                        <a:rPr sz="1400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(исключая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слово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тексте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поставленным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ударением).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орфоэпические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(две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b="1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</a:t>
                      </a:r>
                      <a:r>
                        <a:rPr sz="1400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трёх</a:t>
                      </a:r>
                      <a:r>
                        <a:rPr sz="1400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речевые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(четыре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Искажения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C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Искажений</a:t>
                      </a:r>
                      <a:r>
                        <a:rPr sz="1400" spc="-5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искажения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(одно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4027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Максимальное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293875" y="5248275"/>
            <a:ext cx="7685405" cy="0"/>
          </a:xfrm>
          <a:custGeom>
            <a:avLst/>
            <a:gdLst/>
            <a:ahLst/>
            <a:cxnLst/>
            <a:rect l="l" t="t" r="r" b="b"/>
            <a:pathLst>
              <a:path w="7685405">
                <a:moveTo>
                  <a:pt x="0" y="0"/>
                </a:moveTo>
                <a:lnTo>
                  <a:pt x="76850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38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8157" y="6669728"/>
            <a:ext cx="48069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ww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6338" y="6657028"/>
            <a:ext cx="72771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3950" y="2476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22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2022-23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учебный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30929"/>
              </p:ext>
            </p:extLst>
          </p:nvPr>
        </p:nvGraphicFramePr>
        <p:xfrm>
          <a:off x="0" y="822325"/>
          <a:ext cx="9143999" cy="6007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714"/>
                <a:gridCol w="7547428"/>
                <a:gridCol w="870857"/>
              </a:tblGrid>
              <a:tr h="6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Критерии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оценивания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правильности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речи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заданий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(Р2)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spc="-6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5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грамматические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(одна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орфоэпических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норм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2047239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Орфоэпических</a:t>
                      </a:r>
                      <a:r>
                        <a:rPr sz="1400" spc="-4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двух </a:t>
                      </a:r>
                      <a:r>
                        <a:rPr sz="1400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орфоэпических</a:t>
                      </a:r>
                      <a:r>
                        <a:rPr sz="1400" spc="-5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орфоэпические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4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(три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b="1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или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трёх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3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речевые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(четыре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872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5340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Речь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целом отличается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богатством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точностью словаря, используются </a:t>
                      </a:r>
                      <a:r>
                        <a:rPr sz="1400" b="1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разнообразные</a:t>
                      </a:r>
                      <a:r>
                        <a:rPr sz="1400" b="1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синтаксические</a:t>
                      </a:r>
                      <a:r>
                        <a:rPr sz="1400" b="1" spc="4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конструкции.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marR="33020" indent="438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этому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критерию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участник 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итогового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собеседования получает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00" b="1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только </a:t>
                      </a:r>
                      <a:r>
                        <a:rPr sz="1400" b="1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случае,</a:t>
                      </a:r>
                      <a:r>
                        <a:rPr sz="1400" b="1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400" b="1" spc="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получен по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критерию</a:t>
                      </a:r>
                      <a:r>
                        <a:rPr sz="1400" b="1" spc="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«Соблюдение</a:t>
                      </a:r>
                      <a:r>
                        <a:rPr sz="1400" b="1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  <a:tr h="445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Речь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отличается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бедностью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и/или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неточностью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словаря,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и/или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используются</a:t>
                      </a:r>
                      <a:r>
                        <a:rPr sz="1400" spc="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однотипные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синтаксические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конструкции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</a:tr>
              <a:tr h="396911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Максимальное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02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2950"/>
            <a:ext cx="9063862" cy="59975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33487" y="266700"/>
            <a:ext cx="7910830" cy="476250"/>
          </a:xfrm>
          <a:custGeom>
            <a:avLst/>
            <a:gdLst/>
            <a:ahLst/>
            <a:cxnLst/>
            <a:rect l="l" t="t" r="r" b="b"/>
            <a:pathLst>
              <a:path w="7910830" h="476250">
                <a:moveTo>
                  <a:pt x="7910449" y="0"/>
                </a:moveTo>
                <a:lnTo>
                  <a:pt x="0" y="0"/>
                </a:lnTo>
                <a:lnTo>
                  <a:pt x="0" y="476250"/>
                </a:lnTo>
                <a:lnTo>
                  <a:pt x="7910449" y="476250"/>
                </a:lnTo>
                <a:lnTo>
                  <a:pt x="79104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3568" y="228600"/>
            <a:ext cx="7445457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2023-24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учебном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84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0648"/>
            <a:ext cx="9144000" cy="504056"/>
          </a:xfrm>
          <a:prstGeom prst="rect">
            <a:avLst/>
          </a:prstGeom>
          <a:solidFill>
            <a:srgbClr val="202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D22EF"/>
                </a:solidFill>
                <a:latin typeface="Arial" pitchFamily="34" charset="0"/>
                <a:cs typeface="Arial" pitchFamily="34" charset="0"/>
              </a:rPr>
              <a:t>Нормативные правовые акты, </a:t>
            </a:r>
          </a:p>
          <a:p>
            <a:pPr algn="ctr"/>
            <a:r>
              <a:rPr lang="ru-RU" sz="2400" b="1" dirty="0">
                <a:solidFill>
                  <a:srgbClr val="1D22EF"/>
                </a:solidFill>
                <a:latin typeface="Arial" pitchFamily="34" charset="0"/>
                <a:cs typeface="Arial" pitchFamily="34" charset="0"/>
              </a:rPr>
              <a:t>определяющие порядок подготовки и проведения ГИА</a:t>
            </a:r>
          </a:p>
          <a:p>
            <a:pPr algn="ctr"/>
            <a:endParaRPr lang="ru-RU" sz="2400" b="1" dirty="0">
              <a:solidFill>
                <a:srgbClr val="1D22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98779"/>
            <a:ext cx="871296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800" b="1" u="sng" dirty="0"/>
              <a:t>Федеральный закон  от 29.12.2012 № 273-ФЗ «Об образовании в Российской Федерации»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u="sng" dirty="0"/>
              <a:t>-приказ </a:t>
            </a:r>
            <a:r>
              <a:rPr lang="ru-RU" sz="2800" b="1" u="sng" dirty="0" err="1"/>
              <a:t>Минпросвещения</a:t>
            </a:r>
            <a:r>
              <a:rPr lang="ru-RU" sz="2800" b="1" u="sng" dirty="0"/>
              <a:t> России и </a:t>
            </a:r>
            <a:r>
              <a:rPr lang="ru-RU" sz="2800" b="1" u="sng" dirty="0" err="1"/>
              <a:t>Рособрнадзора</a:t>
            </a:r>
            <a:r>
              <a:rPr lang="ru-RU" sz="2800" b="1" u="sng" dirty="0"/>
              <a:t> </a:t>
            </a:r>
            <a:r>
              <a:rPr lang="ru-RU" sz="2800" b="1" u="sng" dirty="0" smtClean="0"/>
              <a:t>от </a:t>
            </a:r>
            <a:r>
              <a:rPr lang="ru-RU" sz="2800" b="1" u="sng" dirty="0"/>
              <a:t>04 апреля 2023 г. № 232/551 </a:t>
            </a:r>
            <a:r>
              <a:rPr lang="ru-RU" sz="2800" b="1" dirty="0" smtClean="0"/>
              <a:t>«</a:t>
            </a:r>
            <a:r>
              <a:rPr lang="ru-RU" sz="2800" b="1" dirty="0"/>
              <a:t>Об утверждении Порядка проведения государственной итоговой аттестации по образовательным программам  основного общего образования»</a:t>
            </a:r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565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2987" y="171450"/>
            <a:ext cx="8101330" cy="619125"/>
          </a:xfrm>
          <a:custGeom>
            <a:avLst/>
            <a:gdLst/>
            <a:ahLst/>
            <a:cxnLst/>
            <a:rect l="l" t="t" r="r" b="b"/>
            <a:pathLst>
              <a:path w="8101330" h="619125">
                <a:moveTo>
                  <a:pt x="8100949" y="0"/>
                </a:moveTo>
                <a:lnTo>
                  <a:pt x="0" y="0"/>
                </a:lnTo>
                <a:lnTo>
                  <a:pt x="0" y="619125"/>
                </a:lnTo>
                <a:lnTo>
                  <a:pt x="8100949" y="619125"/>
                </a:lnTo>
                <a:lnTo>
                  <a:pt x="81009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445" y="212293"/>
            <a:ext cx="7070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2023-24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учебном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319" y="2279345"/>
            <a:ext cx="6260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B4CCE1"/>
              </a:buClr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600" b="1" spc="-5" dirty="0">
                <a:solidFill>
                  <a:srgbClr val="173883"/>
                </a:solidFill>
                <a:latin typeface="Arial"/>
                <a:cs typeface="Arial"/>
              </a:rPr>
              <a:t>Изменилась</a:t>
            </a:r>
            <a:r>
              <a:rPr sz="3600" b="1" spc="-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173883"/>
                </a:solidFill>
                <a:latin typeface="Arial"/>
                <a:cs typeface="Arial"/>
              </a:rPr>
              <a:t>система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355600"/>
            <a:r>
              <a:rPr sz="3600" b="1" spc="-5" dirty="0">
                <a:solidFill>
                  <a:srgbClr val="173883"/>
                </a:solidFill>
                <a:latin typeface="Arial"/>
                <a:cs typeface="Arial"/>
              </a:rPr>
              <a:t>оценивания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173883"/>
                </a:solidFill>
                <a:latin typeface="Arial"/>
                <a:cs typeface="Arial"/>
              </a:rPr>
              <a:t>заданий 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1</a:t>
            </a:r>
            <a:r>
              <a:rPr sz="36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36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2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55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2550" y="3143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56" y="980728"/>
            <a:ext cx="8904606" cy="540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32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162024"/>
            <a:ext cx="9144000" cy="5695976"/>
            <a:chOff x="0" y="1162024"/>
            <a:chExt cx="9144000" cy="5695976"/>
          </a:xfrm>
        </p:grpSpPr>
        <p:sp>
          <p:nvSpPr>
            <p:cNvPr id="7" name="object 7"/>
            <p:cNvSpPr/>
            <p:nvPr/>
          </p:nvSpPr>
          <p:spPr>
            <a:xfrm>
              <a:off x="0" y="6613525"/>
              <a:ext cx="9144000" cy="244475"/>
            </a:xfrm>
            <a:custGeom>
              <a:avLst/>
              <a:gdLst/>
              <a:ahLst/>
              <a:cxnLst/>
              <a:rect l="l" t="t" r="r" b="b"/>
              <a:pathLst>
                <a:path w="9144000" h="244475">
                  <a:moveTo>
                    <a:pt x="9144000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9144000" y="2444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162024"/>
              <a:ext cx="8956357" cy="557850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09650" y="4476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65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4450" y="3143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63862" cy="38164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75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475" y="409575"/>
            <a:ext cx="7927975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27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учебном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789" y="1844824"/>
            <a:ext cx="8668326" cy="4069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Clr>
                <a:srgbClr val="B4CCE1"/>
              </a:buClr>
              <a:buFontTx/>
              <a:buChar char="•"/>
              <a:tabLst>
                <a:tab pos="354965" algn="l"/>
                <a:tab pos="356235" algn="l"/>
                <a:tab pos="942340" algn="l"/>
                <a:tab pos="4176395" algn="l"/>
              </a:tabLst>
            </a:pPr>
            <a:r>
              <a:rPr sz="28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диалог,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прежде,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дают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	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соответственно.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Однако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по-новому</a:t>
            </a:r>
            <a:r>
              <a:rPr sz="2800" spc="6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оценивают	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фраз: </a:t>
            </a:r>
            <a:r>
              <a:rPr sz="2800" spc="-7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10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фраз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балла,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5-9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1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балл,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а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меньше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0.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784860" indent="-343535">
              <a:spcBef>
                <a:spcPts val="675"/>
              </a:spcBef>
              <a:buClr>
                <a:srgbClr val="B4CCE1"/>
              </a:buClr>
              <a:buFontTx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4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(диалог)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ответить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55244" indent="-343535" algn="just">
              <a:spcBef>
                <a:spcPts val="675"/>
              </a:spcBef>
              <a:buClr>
                <a:srgbClr val="B4CCE1"/>
              </a:buClr>
              <a:buFontTx/>
              <a:buChar char="•"/>
              <a:tabLst>
                <a:tab pos="356235" algn="l"/>
              </a:tabLst>
            </a:pP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Чтобы получить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максимальные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балла,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дать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развернутый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2695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xmlns="" id="{43EC2080-9F38-4927-A3B7-43403D478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569325" cy="5472112"/>
          </a:xfrm>
        </p:spPr>
        <p:txBody>
          <a:bodyPr/>
          <a:lstStyle/>
          <a:p>
            <a:endParaRPr lang="ru-RU" altLang="ru-RU"/>
          </a:p>
          <a:p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endParaRPr lang="ru-RU" altLang="ru-RU"/>
          </a:p>
          <a:p>
            <a:pPr>
              <a:buFontTx/>
              <a:buNone/>
            </a:pPr>
            <a:endParaRPr lang="ru-RU" altLang="ru-RU"/>
          </a:p>
        </p:txBody>
      </p:sp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9B0A6203-99A4-4725-94D0-EA9AE60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71301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Коммуникативные задачи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D546BEF-A428-4014-A1BD-B01493558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09891"/>
              </p:ext>
            </p:extLst>
          </p:nvPr>
        </p:nvGraphicFramePr>
        <p:xfrm>
          <a:off x="250825" y="1484784"/>
          <a:ext cx="8893175" cy="5256584"/>
        </p:xfrm>
        <a:graphic>
          <a:graphicData uri="http://schemas.openxmlformats.org/drawingml/2006/table">
            <a:tbl>
              <a:tblPr/>
              <a:tblGrid>
                <a:gridCol w="3399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3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3943">
                <a:tc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1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текста вслух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Осознанно и правильно </a:t>
                      </a: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передать замысел автора 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слушателям в соответствии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с пунктуационными знаками.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2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 прочитанного текста с привлечением дополнительной информации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Сохранить все основные  микротемы исходного текста и уместно, логично  включить в него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во время пересказа приведённое высказывание.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3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устного монологического высказывания по одной из выбранных тем беседы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/>
                        <a:t> Описать фотографию, раскрыв тему в полном объёме;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/>
                        <a:t> рассказать о своём личном жизненном</a:t>
                      </a:r>
                      <a:r>
                        <a:rPr lang="ru-RU" sz="1600" b="1" baseline="0" dirty="0"/>
                        <a:t> опыте, </a:t>
                      </a:r>
                      <a:r>
                        <a:rPr lang="ru-RU" sz="1600" b="1" dirty="0"/>
                        <a:t>раскрыв тему в полном объёме</a:t>
                      </a:r>
                      <a:r>
                        <a:rPr lang="ru-RU" sz="1600" b="1" baseline="0" dirty="0"/>
                        <a:t>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/>
                        <a:t>дать</a:t>
                      </a:r>
                      <a:r>
                        <a:rPr lang="ru-RU" sz="1600" b="1" baseline="0" dirty="0"/>
                        <a:t> полный</a:t>
                      </a:r>
                      <a:r>
                        <a:rPr lang="ru-RU" sz="1600" b="1" dirty="0"/>
                        <a:t> ответ на поставленный проблемный вопрос, аргументировав  свою точку зрения;</a:t>
                      </a:r>
                      <a:r>
                        <a:rPr lang="ru-RU" sz="1600" b="1" baseline="0" dirty="0"/>
                        <a:t> дать полные ответы на вопросы плана.</a:t>
                      </a:r>
                      <a:endParaRPr lang="ru-RU" sz="16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4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4</a:t>
                      </a: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диалоге с экзаменатором-собеседником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Дать полные ответы на поставленные вопросы, изложить мысли логично, последовательно, используя разнообразные синтаксические конструкции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богатство и точность словаря. </a:t>
                      </a:r>
                      <a:endParaRPr lang="ru-RU" sz="16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112" y="403225"/>
            <a:ext cx="7654925" cy="75565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12255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96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664" y="2780928"/>
            <a:ext cx="8668326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5180" indent="-343535" algn="just">
              <a:spcBef>
                <a:spcPts val="105"/>
              </a:spcBef>
              <a:buClr>
                <a:srgbClr val="B4CCE1"/>
              </a:buClr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173883"/>
                </a:solidFill>
                <a:latin typeface="Arial"/>
                <a:cs typeface="Arial"/>
              </a:rPr>
              <a:t>Выразительное</a:t>
            </a:r>
            <a:r>
              <a:rPr sz="3200" b="1" spc="-6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чтение</a:t>
            </a:r>
            <a:r>
              <a:rPr sz="32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текста </a:t>
            </a:r>
            <a:r>
              <a:rPr sz="3200" b="1" spc="-87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вслух.</a:t>
            </a:r>
            <a:r>
              <a:rPr sz="3200" b="1" spc="-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Учащимся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предлагается</a:t>
            </a:r>
            <a:endParaRPr sz="3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5080" algn="just"/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небольшой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</a:t>
            </a:r>
            <a:r>
              <a:rPr sz="32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(менее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200</a:t>
            </a:r>
            <a:r>
              <a:rPr sz="32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слов)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о </a:t>
            </a:r>
            <a:r>
              <a:rPr sz="3200" spc="-8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каком-либо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выдающемся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нашем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соотечественнике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прошлого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о 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нашем</a:t>
            </a:r>
            <a:r>
              <a:rPr sz="32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современнике,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который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 err="1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 err="1" smtClean="0">
                <a:solidFill>
                  <a:srgbClr val="173883"/>
                </a:solidFill>
                <a:latin typeface="Microsoft Sans Serif"/>
                <a:cs typeface="Microsoft Sans Serif"/>
              </a:rPr>
              <a:t>выразительно</a:t>
            </a:r>
            <a:r>
              <a:rPr lang="en-US" sz="320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 err="1" smtClean="0">
                <a:solidFill>
                  <a:srgbClr val="173883"/>
                </a:solidFill>
                <a:latin typeface="Microsoft Sans Serif"/>
                <a:cs typeface="Microsoft Sans Serif"/>
              </a:rPr>
              <a:t>прочитать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32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207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xmlns="" id="{739D2CEE-3681-4D5F-8A07-C541BCD154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074" y="980728"/>
            <a:ext cx="9036496" cy="5877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Будут предложены тексты для </a:t>
            </a:r>
            <a:r>
              <a:rPr lang="ru-RU" altLang="ru-RU" sz="2000" b="1" dirty="0" smtClean="0"/>
              <a:t>чтения.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Текст </a:t>
            </a:r>
            <a:r>
              <a:rPr lang="ru-RU" altLang="ru-RU" sz="2000" b="1" dirty="0"/>
              <a:t>сопровождается иллюстрациями, которые помогут учащимся наиболее полно  сформировать представление о человеке – герое текста;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объём текста варьируется в пределах </a:t>
            </a:r>
            <a:r>
              <a:rPr lang="ru-RU" altLang="ru-RU" sz="2000" b="1" dirty="0">
                <a:solidFill>
                  <a:srgbClr val="FF0000"/>
                </a:solidFill>
              </a:rPr>
              <a:t>170 – 180 слов</a:t>
            </a:r>
            <a:r>
              <a:rPr lang="ru-RU" altLang="ru-RU" sz="2000" b="1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контролируются навыки техники осмысленного чтения: проверяется понимание экзаменуемым содержание читаемого, которое </a:t>
            </a:r>
            <a:r>
              <a:rPr lang="ru-RU" altLang="ru-RU" sz="2000" b="1" dirty="0">
                <a:solidFill>
                  <a:srgbClr val="FF0000"/>
                </a:solidFill>
              </a:rPr>
              <a:t>проявляется в оформлении фонетической стороны устной речи, темпе чтения, соответствии интонации знакам препинания  текста (</a:t>
            </a:r>
            <a:r>
              <a:rPr lang="ru-RU" altLang="ru-RU" sz="2000" b="1" dirty="0" err="1">
                <a:solidFill>
                  <a:srgbClr val="FF0000"/>
                </a:solidFill>
              </a:rPr>
              <a:t>паузация</a:t>
            </a:r>
            <a:r>
              <a:rPr lang="ru-RU" altLang="ru-RU" sz="2000" b="1" dirty="0">
                <a:solidFill>
                  <a:srgbClr val="FF0000"/>
                </a:solidFill>
              </a:rPr>
              <a:t>, словесное ударение, повышение-понижение громкости голоса),  соблюдении  орфоэпических и грамматических норм, отсутствии искажений слов;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проверяются умения учащихся видеть и использовать при чтении графические символы,</a:t>
            </a:r>
            <a:r>
              <a:rPr lang="ru-RU" altLang="ru-RU" sz="2000" b="1" dirty="0">
                <a:solidFill>
                  <a:srgbClr val="FF0000"/>
                </a:solidFill>
              </a:rPr>
              <a:t> в частности знак ударения, </a:t>
            </a:r>
            <a:r>
              <a:rPr lang="ru-RU" altLang="ru-RU" sz="2000" b="1" dirty="0"/>
              <a:t>который сопровождает имена собственные и термины;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текст содержит </a:t>
            </a:r>
            <a:r>
              <a:rPr lang="ru-RU" altLang="ru-RU" sz="2000" b="1" dirty="0">
                <a:solidFill>
                  <a:srgbClr val="FF0000"/>
                </a:solidFill>
              </a:rPr>
              <a:t>сложную грамматическую единицу – имя числительное</a:t>
            </a:r>
            <a:r>
              <a:rPr lang="ru-RU" altLang="ru-RU" sz="2000" b="1" dirty="0"/>
              <a:t>, которое представлено в цифровой  форме записи и использовано в одном из косвенных падежей, поэтому учащимся при чтении необходимо правильно его просклонять.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 На подготовку к заданию отводится 2 минуты.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D533C189-DACD-4326-875F-B240291B1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90537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>Особенности задания 1 (чтение текста вслух)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0" y="1278612"/>
            <a:ext cx="9011772" cy="55446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7300" y="3714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14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A3FC70B8-E66D-4F26-ACBA-DFAB0C839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496944" cy="55451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     </a:t>
            </a:r>
            <a:r>
              <a:rPr lang="ru-RU" altLang="ru-RU" b="1" dirty="0"/>
              <a:t>Сначала учащиеся должны прочитать задания к тексту, чтобы знать их заранее и читать текст целенаправленно! </a:t>
            </a:r>
            <a:endParaRPr lang="ru-RU" altLang="ru-RU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Последовательность подготовки к чтению: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подчеркнуть слова со знаком ударения, имена, отчества, фамилии, сложные, </a:t>
            </a:r>
            <a:r>
              <a:rPr lang="ru-RU" altLang="ru-RU" b="1" dirty="0" err="1">
                <a:solidFill>
                  <a:srgbClr val="FF0000"/>
                </a:solidFill>
              </a:rPr>
              <a:t>динные</a:t>
            </a:r>
            <a:r>
              <a:rPr lang="ru-RU" altLang="ru-RU" b="1" dirty="0">
                <a:solidFill>
                  <a:srgbClr val="FF0000"/>
                </a:solidFill>
              </a:rPr>
              <a:t> и незнакомые слова;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правильно употребить числительные;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Последовательность подготовки к пересказу</a:t>
            </a:r>
            <a:r>
              <a:rPr lang="ru-RU" altLang="ru-RU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 прочитать  текст и сформулировать его основную мысль;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пронумеровать количество абзацев;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b="1" dirty="0"/>
              <a:t>выделить ключевые слова,  главную  мысль  каждой </a:t>
            </a:r>
            <a:r>
              <a:rPr lang="ru-RU" altLang="ru-RU" b="1" dirty="0" err="1"/>
              <a:t>микротемы</a:t>
            </a:r>
            <a:r>
              <a:rPr lang="ru-RU" altLang="ru-RU" b="1" dirty="0"/>
              <a:t> текста;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установить </a:t>
            </a:r>
            <a:r>
              <a:rPr lang="ru-RU" altLang="ru-RU" b="1" dirty="0">
                <a:solidFill>
                  <a:srgbClr val="C00000"/>
                </a:solidFill>
              </a:rPr>
              <a:t>смысловые отношения </a:t>
            </a:r>
            <a:r>
              <a:rPr lang="ru-RU" altLang="ru-RU" b="1" dirty="0"/>
              <a:t>между частями текста и высказыванием;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 пересказать  текст, логично и уместно включив приведённое высказывание</a:t>
            </a:r>
            <a:r>
              <a:rPr lang="ru-RU" altLang="ru-RU" dirty="0"/>
              <a:t>.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0F44B6B8-2E70-4810-9323-F06DB34CF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777875"/>
          </a:xfrm>
        </p:spPr>
        <p:txBody>
          <a:bodyPr>
            <a:normAutofit/>
          </a:bodyPr>
          <a:lstStyle/>
          <a:p>
            <a:r>
              <a:rPr lang="ru-RU" altLang="ru-RU" sz="3600" b="1"/>
              <a:t>Работаем с заданиями 1 и 2  КИМов</a:t>
            </a:r>
          </a:p>
        </p:txBody>
      </p:sp>
      <p:pic>
        <p:nvPicPr>
          <p:cNvPr id="21508" name="Picture 4" descr="shutterstock_129389150">
            <a:extLst>
              <a:ext uri="{FF2B5EF4-FFF2-40B4-BE49-F238E27FC236}">
                <a16:creationId xmlns:a16="http://schemas.microsoft.com/office/drawing/2014/main" xmlns="" id="{8DED6E8E-FAF3-49E5-B32D-A711FF67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35354"/>
            <a:ext cx="1048944" cy="15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C00000"/>
                </a:solidFill>
              </a:rPr>
              <a:t>2024</a:t>
            </a:r>
            <a:endParaRPr lang="ru-RU" altLang="ru-RU" sz="72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614" y="5094044"/>
            <a:ext cx="8322095" cy="144016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/>
              <a:t>+ 2 по выбору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8376" y="3352775"/>
            <a:ext cx="828092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П.7 ГИА ВКЛЮЧАЕТ В СЕБЯ ОБЯЗАТЕЛЬНЫЕ ЭКЗАМЕНЫ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76" y="4438853"/>
            <a:ext cx="82809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РУССКИЙ ЯЗЫК И МАТЕМАТИКА</a:t>
            </a:r>
          </a:p>
        </p:txBody>
      </p:sp>
      <p:sp>
        <p:nvSpPr>
          <p:cNvPr id="15" name="Текст 14"/>
          <p:cNvSpPr txBox="1">
            <a:spLocks noGrp="1"/>
          </p:cNvSpPr>
          <p:nvPr>
            <p:ph type="body" idx="1"/>
          </p:nvPr>
        </p:nvSpPr>
        <p:spPr>
          <a:xfrm>
            <a:off x="520614" y="1716567"/>
            <a:ext cx="825868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П.2. </a:t>
            </a:r>
            <a:r>
              <a:rPr lang="ru-RU" sz="3200" dirty="0"/>
              <a:t> ГИА, завершающая освоение имеющих государственную аккредитацию освоения ОП ООО (СОО), является обязательной.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30793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xmlns="" id="{B8254AAF-D465-40D5-A591-39D41B39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7560839" cy="5073650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3000" b="1" dirty="0"/>
              <a:t>Медленный темп чтения, </a:t>
            </a:r>
            <a:r>
              <a:rPr lang="ru-RU" altLang="ru-RU" sz="3000" b="1" dirty="0" smtClean="0"/>
              <a:t>монотонная</a:t>
            </a:r>
            <a:r>
              <a:rPr lang="en-US" altLang="ru-RU" sz="3000" b="1" dirty="0" smtClean="0"/>
              <a:t> </a:t>
            </a:r>
            <a:r>
              <a:rPr lang="ru-RU" altLang="ru-RU" sz="3000" b="1" dirty="0" smtClean="0"/>
              <a:t>интонация</a:t>
            </a:r>
            <a:r>
              <a:rPr lang="ru-RU" altLang="ru-RU" sz="3000" b="1" dirty="0"/>
              <a:t>; </a:t>
            </a:r>
          </a:p>
          <a:p>
            <a:r>
              <a:rPr lang="ru-RU" altLang="ru-RU" sz="3000" b="1" dirty="0"/>
              <a:t>неправильное прочтение окончания зависимого слова;</a:t>
            </a:r>
          </a:p>
          <a:p>
            <a:r>
              <a:rPr lang="ru-RU" altLang="ru-RU" sz="3000" b="1" dirty="0">
                <a:solidFill>
                  <a:srgbClr val="FF0000"/>
                </a:solidFill>
              </a:rPr>
              <a:t>искажение слов;</a:t>
            </a:r>
          </a:p>
          <a:p>
            <a:r>
              <a:rPr lang="ru-RU" altLang="ru-RU" sz="3000" b="1" dirty="0"/>
              <a:t>замена слов по смыслу;</a:t>
            </a:r>
          </a:p>
          <a:p>
            <a:r>
              <a:rPr lang="ru-RU" altLang="ru-RU" sz="3000" b="1" dirty="0">
                <a:solidFill>
                  <a:srgbClr val="FF0000"/>
                </a:solidFill>
              </a:rPr>
              <a:t>неправильная постановка ударения;</a:t>
            </a:r>
          </a:p>
          <a:p>
            <a:r>
              <a:rPr lang="ru-RU" altLang="ru-RU" sz="3000" b="1" dirty="0">
                <a:solidFill>
                  <a:srgbClr val="FF0000"/>
                </a:solidFill>
              </a:rPr>
              <a:t>неправильная грамматическая форма числительного в косвенном падеже.</a:t>
            </a:r>
          </a:p>
          <a:p>
            <a:r>
              <a:rPr lang="ru-RU" altLang="ru-RU" sz="3000" b="1" dirty="0"/>
              <a:t>замена целых слов по оптическому сходству.</a:t>
            </a:r>
          </a:p>
          <a:p>
            <a:r>
              <a:rPr lang="ru-RU" altLang="ru-RU" sz="3000" b="1" dirty="0"/>
              <a:t>Пропуски: а) слов; б) слогов; в) букв;</a:t>
            </a:r>
          </a:p>
          <a:p>
            <a:r>
              <a:rPr lang="ru-RU" altLang="ru-RU" sz="3000" b="1" dirty="0"/>
              <a:t>Перестановки: а) слов; б) слогов; в) букв и т.п.</a:t>
            </a:r>
          </a:p>
          <a:p>
            <a:endParaRPr lang="ru-RU" altLang="ru-RU" sz="2000" dirty="0"/>
          </a:p>
        </p:txBody>
      </p:sp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B65DA3DE-E75E-4A6B-8CD4-53C3E7660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8636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/>
              <a:t>Типичные ошибки при чтении текста!</a:t>
            </a:r>
            <a:br>
              <a:rPr lang="ru-RU" altLang="ru-RU" sz="3600" b="1" dirty="0"/>
            </a:br>
            <a:endParaRPr lang="ru-RU" altLang="ru-RU" sz="3600" dirty="0"/>
          </a:p>
        </p:txBody>
      </p:sp>
      <p:pic>
        <p:nvPicPr>
          <p:cNvPr id="22532" name="Picture 5" descr="C:\Users\User\Desktop\картинки с шаттерстока\шаттерсток\shutterstock_155292143.jpg">
            <a:extLst>
              <a:ext uri="{FF2B5EF4-FFF2-40B4-BE49-F238E27FC236}">
                <a16:creationId xmlns:a16="http://schemas.microsoft.com/office/drawing/2014/main" xmlns="" id="{B0AD6542-37F5-4CFF-ACDB-067C368B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9" y="2636912"/>
            <a:ext cx="17821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2190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76" y="1426750"/>
            <a:ext cx="8371777" cy="5230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3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Участник</a:t>
            </a:r>
            <a:r>
              <a:rPr sz="23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успешно</a:t>
            </a:r>
            <a:r>
              <a:rPr sz="23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справится</a:t>
            </a:r>
            <a:r>
              <a:rPr sz="23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с</a:t>
            </a:r>
            <a:r>
              <a:rPr sz="23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первым </a:t>
            </a:r>
            <a:r>
              <a:rPr sz="2300" spc="-5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заданием,</a:t>
            </a:r>
            <a:r>
              <a:rPr sz="23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если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</a:p>
          <a:p>
            <a:pPr marL="12700" marR="640080">
              <a:spcBef>
                <a:spcPts val="550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поймёт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заложенную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нём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65405">
              <a:spcBef>
                <a:spcPts val="555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сможет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передать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интонации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вопроса,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утверждения,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побуждения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5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придаст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голосу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нужную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эмоциональную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окраску</a:t>
            </a:r>
            <a:r>
              <a:rPr sz="23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0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дикция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чёткой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ясной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0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достаточно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громкой,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нормальным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темпом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2425" indent="-340360">
              <a:spcBef>
                <a:spcPts val="550"/>
              </a:spcBef>
              <a:buFontTx/>
              <a:buAutoNum type="arabicParenR" startAt="6"/>
              <a:tabLst>
                <a:tab pos="353060" algn="l"/>
              </a:tabLst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словах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правильно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поставлены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ударения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5"/>
              </a:spcBef>
              <a:buFontTx/>
              <a:buAutoNum type="arabicParenR" startAt="6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чтении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соблюдены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граматичские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нормы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5"/>
              </a:spcBef>
              <a:buFontTx/>
              <a:buAutoNum type="arabicParenR" startAt="6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искажены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слова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50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3875" y="423926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1065403"/>
            <a:ext cx="7786944" cy="4693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Задание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2. Подробный</a:t>
            </a:r>
            <a:r>
              <a:rPr sz="24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пересказ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текста</a:t>
            </a:r>
            <a:r>
              <a:rPr sz="2400" b="1" spc="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с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>
              <a:lnSpc>
                <a:spcPts val="2735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включением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приведённого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высказывания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32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32384" indent="-5080">
              <a:lnSpc>
                <a:spcPts val="2590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Учащиеся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должны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подробно пересказать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текст,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а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также</a:t>
            </a:r>
            <a:r>
              <a:rPr sz="2400" b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r>
              <a:rPr sz="2400" b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него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предложенное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>
              <a:lnSpc>
                <a:spcPts val="2560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632460" indent="-5080">
              <a:lnSpc>
                <a:spcPts val="2590"/>
              </a:lnSpc>
              <a:spcBef>
                <a:spcPts val="61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может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быть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введено в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любым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из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способов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цитирования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54"/>
              </a:spcBef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400" b="1" spc="-3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подготовке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к</a:t>
            </a:r>
            <a:r>
              <a:rPr sz="24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заданию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участник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514984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собеседования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должен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определить,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какую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часть</a:t>
            </a:r>
            <a:r>
              <a:rPr sz="24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текста</a:t>
            </a:r>
            <a:r>
              <a:rPr sz="2400" b="1" spc="4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логично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уместно</a:t>
            </a:r>
            <a:r>
              <a:rPr sz="2400" b="1" spc="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508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высказывание,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чтобы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пересказ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 включённое в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него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составляли</a:t>
            </a:r>
            <a:r>
              <a:rPr sz="24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единый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90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137" y="4857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90" y="1117854"/>
            <a:ext cx="8162772" cy="46716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061210">
              <a:spcBef>
                <a:spcPts val="38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Способы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цитирования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5080" indent="-368300">
              <a:lnSpc>
                <a:spcPts val="2590"/>
              </a:lnSpc>
              <a:spcBef>
                <a:spcPts val="615"/>
              </a:spcBef>
              <a:buFont typeface="Microsoft Sans Serif"/>
              <a:buAutoNum type="arabicParenR"/>
              <a:tabLst>
                <a:tab pos="368300" algn="l"/>
              </a:tabLst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прямое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цитирование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используется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предложение </a:t>
            </a:r>
            <a:r>
              <a:rPr sz="2400" spc="-6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прямой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речью,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например: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М.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Осоргин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сказал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о 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Шаляпине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: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«…»);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7665" indent="-355600">
              <a:lnSpc>
                <a:spcPts val="2735"/>
              </a:lnSpc>
              <a:spcBef>
                <a:spcPts val="259"/>
              </a:spcBef>
              <a:buFont typeface="Microsoft Sans Serif"/>
              <a:buAutoNum type="arabicParenR"/>
              <a:tabLst>
                <a:tab pos="368300" algn="l"/>
              </a:tabLst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косвенное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цитирование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используется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</a:pP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косвенной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речью,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: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33070">
              <a:lnSpc>
                <a:spcPts val="2735"/>
              </a:lnSpc>
              <a:spcBef>
                <a:spcPts val="290"/>
              </a:spcBef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М.</a:t>
            </a:r>
            <a:r>
              <a:rPr sz="2400" i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Осоргин,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говоря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</a:t>
            </a:r>
            <a:r>
              <a:rPr sz="2400" i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Шаляпине,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писал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том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,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что</a:t>
            </a:r>
            <a:r>
              <a:rPr sz="2400" i="1" spc="-7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…);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40005" indent="-368300">
              <a:lnSpc>
                <a:spcPct val="90100"/>
              </a:lnSpc>
              <a:spcBef>
                <a:spcPts val="570"/>
              </a:spcBef>
              <a:buFont typeface="Arial"/>
              <a:buAutoNum type="arabicParenR" startAt="3"/>
              <a:tabLst>
                <a:tab pos="368300" algn="l"/>
              </a:tabLst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прямое,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косвенное</a:t>
            </a:r>
            <a:r>
              <a:rPr sz="2400" b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цитирование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(цитата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включается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помощи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вводных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сочетаний: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писал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…,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сказал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…,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по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мнению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10870">
              <a:lnSpc>
                <a:spcPts val="2590"/>
              </a:lnSpc>
              <a:spcBef>
                <a:spcPts val="40"/>
              </a:spcBef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…,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по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мысли …,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 совершенно справедливо </a:t>
            </a:r>
            <a:r>
              <a:rPr sz="2400" i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заметил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…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др.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).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9050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xmlns="" id="{0A7DC922-64E9-49F4-8FE5-BA9A9E3D2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440" y="1268760"/>
            <a:ext cx="9088065" cy="569809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sz="1800" dirty="0"/>
              <a:t>       </a:t>
            </a:r>
            <a:r>
              <a:rPr lang="ru-RU" altLang="ru-RU" sz="2000" b="1" dirty="0">
                <a:solidFill>
                  <a:schemeClr val="tx1"/>
                </a:solidFill>
              </a:rPr>
              <a:t>Пересказ – связное изложение прочитанного текста. Это средство развития речи на основе образца. Обучение пересказу способствует обогащению словарного запаса, развитию восприятия, памяти, внимания, мышления. Совершенствуется произношение, усваиваются нормы построения предложений и целого текста.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Объём задания для чтения на экзамене составляет 170-180 слов, поэтому  во втором задании учащимся будет предложено пересказать текст подробно, а также включить в него предложенное высказывание.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 При подготовке к заданию экзаменуемый должен определить, в какой части текста использование высказывания логично и уместно.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Пересказ и включённое в него задание должны составлять цельный текст.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Высказывание должно быть введено любым из способов цитирования.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Экзаменуемый во время пересказа имеет право зачитать высказывание.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Время на подготовку составляет 1 минуту.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Учащийся, выполняя задание 1, уже обращался к данному тексту, работал с его содержанием, поэтому при подготовке к пересказу должен сосредоточиться на анализе высказывания и включении его в свой текст.</a:t>
            </a:r>
          </a:p>
        </p:txBody>
      </p:sp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1996DDD7-BB14-4EA0-BD4B-2ADCDDE11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/>
              <a:t>Задание 2. Пересказ текста</a:t>
            </a:r>
            <a:br>
              <a:rPr lang="ru-RU" altLang="ru-RU" sz="2400" b="1" dirty="0"/>
            </a:br>
            <a:r>
              <a:rPr lang="ru-RU" altLang="ru-RU" sz="2400" dirty="0"/>
              <a:t>Особенности пересказа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EF187E66-54F3-42D8-9A15-A14BABBF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Способы цитирования</a:t>
            </a: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xmlns="" id="{D10CBD97-74DA-40C3-8F1A-B8738773E19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981075"/>
          <a:ext cx="8785225" cy="5510214"/>
        </p:xfrm>
        <a:graphic>
          <a:graphicData uri="http://schemas.openxmlformats.org/drawingml/2006/table">
            <a:tbl>
              <a:tblPr/>
              <a:tblGrid>
                <a:gridCol w="26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Способы передачи чужой речи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Примеры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прямой речью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одной из своих многочисленных книг Амосов писал: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ходить».</a:t>
                      </a:r>
                      <a:endParaRPr lang="ru-RU" sz="1600" b="1" i="1" dirty="0"/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6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косвенной речью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Николай Михайлович считал, что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резервы, данные человеку от природы,  существуют только до тех пор, пока он их использует. Неподвижный образ жизни превращает здорового человека в инвалида.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вводными словами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 словам Амосова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 </a:t>
                      </a:r>
                      <a:r>
                        <a:rPr kumimoji="0" 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регулярное максимальное 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использование  человеком природных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резервов  </a:t>
                      </a:r>
                      <a:r>
                        <a:rPr kumimoji="0" 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помогает  ему долго оставаться здоровым, а неподвижность превращает его в инвалида. 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025" y="49530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1640" y="1091604"/>
            <a:ext cx="7732222" cy="47815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496570" indent="874394">
              <a:lnSpc>
                <a:spcPct val="110000"/>
              </a:lnSpc>
              <a:spcBef>
                <a:spcPts val="409"/>
              </a:spcBef>
            </a:pPr>
            <a:r>
              <a:rPr sz="2600" b="1" dirty="0">
                <a:solidFill>
                  <a:srgbClr val="173883"/>
                </a:solidFill>
                <a:latin typeface="Arial"/>
                <a:cs typeface="Arial"/>
              </a:rPr>
              <a:t>Монологическое </a:t>
            </a:r>
            <a:r>
              <a:rPr sz="26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 </a:t>
            </a:r>
            <a:r>
              <a:rPr sz="26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Участнику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 предоставляется </a:t>
            </a:r>
            <a:r>
              <a:rPr sz="2600" spc="-68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право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выбора</a:t>
            </a:r>
            <a:r>
              <a:rPr sz="26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одной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из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трёх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тем,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каждая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из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19050"/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которых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связана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конкретным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типом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</a:t>
            </a:r>
            <a:r>
              <a:rPr sz="26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80" dirty="0">
                <a:solidFill>
                  <a:srgbClr val="173883"/>
                </a:solidFill>
                <a:latin typeface="Microsoft Sans Serif"/>
                <a:cs typeface="Microsoft Sans Serif"/>
              </a:rPr>
              <a:t>—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описанием,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повествованием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рассуждением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indent="25400">
              <a:spcBef>
                <a:spcPts val="630"/>
              </a:spcBef>
            </a:pP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Основная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задача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подготовке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80" dirty="0">
                <a:solidFill>
                  <a:srgbClr val="173883"/>
                </a:solidFill>
                <a:latin typeface="Microsoft Sans Serif"/>
                <a:cs typeface="Microsoft Sans Serif"/>
              </a:rPr>
              <a:t>—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вспомнить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особенности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каждого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типа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850900" indent="25400">
              <a:spcBef>
                <a:spcPts val="625"/>
              </a:spcBef>
            </a:pP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монологов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соответствуют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знаниям,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жизненному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опыту,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интересам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психологическим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особенностям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подростков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100">
              <a:spcBef>
                <a:spcPts val="625"/>
              </a:spcBef>
            </a:pPr>
            <a:r>
              <a:rPr sz="2600" spc="-220" dirty="0">
                <a:solidFill>
                  <a:srgbClr val="173883"/>
                </a:solidFill>
                <a:latin typeface="Microsoft Sans Serif"/>
                <a:cs typeface="Microsoft Sans Serif"/>
              </a:rPr>
              <a:t>К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о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й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теме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ё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тся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четыре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ро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а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390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075" y="3905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275"/>
              </a:spcBef>
              <a:tabLst>
                <a:tab pos="197358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2.	Задание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339133" cy="41764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693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xmlns="" id="{157BBD3A-6D63-49FB-BCC1-BB1DCA2EC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165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alt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 smtClean="0"/>
              <a:t>Три </a:t>
            </a:r>
            <a:r>
              <a:rPr lang="ru-RU" altLang="ru-RU" sz="3800" dirty="0"/>
              <a:t>варианта монолога имеют примерно одинаковую сложность, но они отличаются целями, которые реализуются, набором специфических средств.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Темы монологов соответствуют знаниям, жизненному опыту, интересам и психологическим особенностям школьников данного возраста </a:t>
            </a:r>
            <a:endParaRPr lang="ru-RU" altLang="ru-RU" sz="3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Монологическое и тематическое высказывание создаётся с опорой на вербальную и визуальную информацию.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На подготовку учащимся даётся 1 минута, в течение которой они могут продумать содержание своего монолога</a:t>
            </a:r>
            <a:r>
              <a:rPr lang="ru-RU" altLang="ru-RU" sz="3800" dirty="0">
                <a:solidFill>
                  <a:srgbClr val="FF0000"/>
                </a:solidFill>
              </a:rPr>
              <a:t>, сделать пометы или записи на листке для подготовки.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b="1" dirty="0">
                <a:solidFill>
                  <a:srgbClr val="FF0000"/>
                </a:solidFill>
              </a:rPr>
              <a:t>Объём монологического высказывания должен составлять не менее 10 фраз</a:t>
            </a:r>
            <a:r>
              <a:rPr lang="ru-RU" altLang="ru-RU" sz="3800" b="1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Учащийся должен учитывать речевую ситуацию.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b="1" dirty="0"/>
              <a:t>Правильность речи заданий 3 и 4 оценивается совместно. </a:t>
            </a:r>
          </a:p>
        </p:txBody>
      </p:sp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xmlns="" id="{BEF6E4F2-0E4C-4AC7-8239-89E809A3D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0087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Особенности задания 3 (монолог)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xmlns="" id="{A7D6CD15-A7B7-47B1-B42D-2AF8CADB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712968" cy="5649913"/>
          </a:xfrm>
        </p:spPr>
        <p:txBody>
          <a:bodyPr/>
          <a:lstStyle/>
          <a:p>
            <a:endParaRPr lang="ru-RU" altLang="ru-RU" sz="2400" b="1" dirty="0"/>
          </a:p>
          <a:p>
            <a:r>
              <a:rPr lang="ru-RU" altLang="ru-RU" sz="2400" b="1" dirty="0"/>
              <a:t>Смысловая цельность </a:t>
            </a:r>
            <a:r>
              <a:rPr lang="ru-RU" altLang="ru-RU" sz="2400" dirty="0"/>
              <a:t>– это соблюдение в монологе одной и той же темы. </a:t>
            </a:r>
          </a:p>
          <a:p>
            <a:r>
              <a:rPr lang="ru-RU" altLang="ru-RU" sz="2400" b="1" dirty="0"/>
              <a:t>Речевая связность </a:t>
            </a:r>
            <a:r>
              <a:rPr lang="ru-RU" altLang="ru-RU" sz="2400" dirty="0"/>
              <a:t>– это наличие смысловых связей между предложениями (</a:t>
            </a:r>
            <a:r>
              <a:rPr lang="ru-RU" altLang="ru-RU" sz="2400" i="1" dirty="0"/>
              <a:t>цепная или параллельная</a:t>
            </a:r>
            <a:r>
              <a:rPr lang="ru-RU" altLang="ru-RU" sz="2400" dirty="0"/>
              <a:t>).</a:t>
            </a:r>
          </a:p>
          <a:p>
            <a:r>
              <a:rPr lang="ru-RU" altLang="ru-RU" sz="2400" dirty="0"/>
              <a:t> </a:t>
            </a:r>
            <a:r>
              <a:rPr lang="ru-RU" altLang="ru-RU" sz="2400" b="1" dirty="0"/>
              <a:t>Последовательность </a:t>
            </a:r>
            <a:r>
              <a:rPr lang="ru-RU" altLang="ru-RU" sz="2400" dirty="0"/>
              <a:t>изложения  - это соблюдение логических основ композиции: предложения следуют друг за другом без смысловых «провалов» между ними. </a:t>
            </a:r>
          </a:p>
          <a:p>
            <a:pPr>
              <a:buFontTx/>
              <a:buNone/>
            </a:pPr>
            <a:r>
              <a:rPr lang="ru-RU" altLang="ru-RU" sz="2400" dirty="0"/>
              <a:t>     </a:t>
            </a:r>
            <a:r>
              <a:rPr lang="ru-RU" altLang="ru-RU" sz="2400" b="1" dirty="0">
                <a:solidFill>
                  <a:srgbClr val="FF0000"/>
                </a:solidFill>
              </a:rPr>
              <a:t>Соблюдая эти законы построения монолога, можно избежать логических ошибок.</a:t>
            </a:r>
          </a:p>
          <a:p>
            <a:pPr>
              <a:buFontTx/>
              <a:buNone/>
            </a:pPr>
            <a:r>
              <a:rPr lang="ru-RU" altLang="ru-RU" sz="2400" dirty="0"/>
              <a:t> </a:t>
            </a:r>
          </a:p>
          <a:p>
            <a:endParaRPr lang="ru-RU" altLang="ru-RU" sz="2800" dirty="0"/>
          </a:p>
        </p:txBody>
      </p:sp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AE4E3374-EDF5-4EC0-A420-524D0EE6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688"/>
            <a:ext cx="8229600" cy="6477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dirty="0"/>
              <a:t>Обратите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C00000"/>
                </a:solidFill>
              </a:rPr>
              <a:t>2024</a:t>
            </a:r>
            <a:endParaRPr lang="ru-RU" altLang="ru-RU" sz="72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8926" y="1341438"/>
            <a:ext cx="8856984" cy="2808312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Физика, химия, биология, литература, география, история, обществознание, иностранные языки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(англ., нем., франц., исп.❾, </a:t>
            </a:r>
            <a:r>
              <a:rPr lang="ru-RU" sz="3600" u="sng" dirty="0"/>
              <a:t>кит ⓫</a:t>
            </a:r>
            <a:r>
              <a:rPr lang="ru-RU" sz="3600" dirty="0"/>
              <a:t>) ,  ИКТ.*** ⑨ и ⑪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4"/>
          </p:nvPr>
        </p:nvSpPr>
        <p:spPr>
          <a:xfrm>
            <a:off x="107504" y="4365104"/>
            <a:ext cx="8856984" cy="1080120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*** ⑨, ⑪ - ГВЭ (дети-инвалиды,  д. с ОВЗ).</a:t>
            </a:r>
          </a:p>
        </p:txBody>
      </p:sp>
    </p:spTree>
    <p:extLst>
      <p:ext uri="{BB962C8B-B14F-4D97-AF65-F5344CB8AC3E}">
        <p14:creationId xmlns:p14="http://schemas.microsoft.com/office/powerpoint/2010/main" val="28715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825" y="3826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4891" y="1337005"/>
            <a:ext cx="7768971" cy="4069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034" indent="77470">
              <a:spcBef>
                <a:spcPts val="105"/>
              </a:spcBef>
            </a:pP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Тема,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которая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была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выбрана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участником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использована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в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монологе,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продолжена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4.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indent="25400">
              <a:spcBef>
                <a:spcPts val="625"/>
              </a:spcBef>
            </a:pP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4</a:t>
            </a:r>
            <a:r>
              <a:rPr sz="26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проверяется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умение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девятиклассников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принимать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участие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диалоге.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Они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должны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ориентироваться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 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условиях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общения,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наладить </a:t>
            </a:r>
            <a:r>
              <a:rPr sz="26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контакт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эмоциональную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связь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собеседником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,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81025">
              <a:spcBef>
                <a:spcPts val="5"/>
              </a:spcBef>
            </a:pP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соблюсти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нормы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вежливости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речевого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этикета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и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полно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ответить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все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вопросы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33441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5800" y="3445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396" y="1109852"/>
            <a:ext cx="7546466" cy="456471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57200">
              <a:spcBef>
                <a:spcPts val="67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Рекомендации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проведении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диалога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33780">
              <a:spcBef>
                <a:spcPts val="575"/>
              </a:spcBef>
              <a:buFontTx/>
              <a:buAutoNum type="arabicPeriod"/>
              <a:tabLst>
                <a:tab pos="351790" algn="l"/>
              </a:tabLst>
            </a:pP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беседе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продолжается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развитие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 </a:t>
            </a:r>
            <a:r>
              <a:rPr sz="28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монолога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>
              <a:spcBef>
                <a:spcPts val="580"/>
              </a:spcBef>
              <a:buFontTx/>
              <a:buAutoNum type="arabicPeriod"/>
              <a:tabLst>
                <a:tab pos="351790" algn="l"/>
              </a:tabLst>
            </a:pP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Никогда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следует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отвечать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односложно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да </a:t>
            </a:r>
            <a:r>
              <a:rPr sz="2800" i="1" spc="-6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нет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Ответы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должны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быть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полными,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развёрнутыми,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желательно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сложные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155" indent="-339090">
              <a:spcBef>
                <a:spcPts val="580"/>
              </a:spcBef>
              <a:buFontTx/>
              <a:buAutoNum type="arabicPeriod"/>
              <a:tabLst>
                <a:tab pos="351790" algn="l"/>
              </a:tabLst>
            </a:pP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Следует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вводные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слова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6515"/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предложения,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обозначающие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отношение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173883"/>
                </a:solidFill>
                <a:latin typeface="Microsoft Sans Serif"/>
                <a:cs typeface="Microsoft Sans Serif"/>
              </a:rPr>
              <a:t>к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тому, </a:t>
            </a:r>
            <a:r>
              <a:rPr sz="28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о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чём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говорите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69529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xmlns="" id="{69BA686C-E397-4030-B1F5-91D8D3947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По окончании монологического высказывания учащегося экзаменатор-собеседник задаёт три вопроса по теме;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вопросы  подобраны таким образом, что помогают расширить и разнообразить содержательный и языковой аспект речи экзаменуемого, стимулировать его к использованию новых типов речи и расширению языкового материала.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Это естественный переход от монолога ученика к диалогу с собеседником.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В зависимости от содержания монологического высказывания  учащихся  </a:t>
            </a:r>
            <a:r>
              <a:rPr lang="ru-RU" altLang="ru-RU" sz="1800" b="1" dirty="0"/>
              <a:t>экзаменатор вправе менять их последовательность, уточнять и дополнять информацию.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Цель экзаменатора-собеседника – эмоционально расположить экзаменуемого к беседе, стимулировать его языковую деятельность. </a:t>
            </a:r>
            <a:r>
              <a:rPr lang="ru-RU" altLang="ru-RU" sz="1800" b="1" dirty="0"/>
              <a:t>Если учащийся отказывается отвечать на вопросы (произносит фразы типа: «Я не знаю», «У меня нет никаких интересов»,  «Мне нечего рассказать» и т.п.), необходимо задать ряд стимулирующих высказывание вопросов, попытаться «разговорить» ученика. То же речевое поведение экзаменатора-собеседника рекомендовано и в ситуации односложных ответов учащихся.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rgbClr val="FF0000"/>
                </a:solidFill>
              </a:rPr>
              <a:t>Диалог оценивается в целом по всем ответам учащегося на вопросы;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должна </a:t>
            </a:r>
            <a:r>
              <a:rPr lang="ru-RU" altLang="ru-RU" sz="1800" dirty="0" smtClean="0"/>
              <a:t>учитываться </a:t>
            </a:r>
            <a:r>
              <a:rPr lang="ru-RU" altLang="ru-RU" sz="1800" dirty="0"/>
              <a:t>речевая ситуация;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rgbClr val="FF0000"/>
                </a:solidFill>
              </a:rPr>
              <a:t>речевое оформление заданий 3 и 4 оценивается совместно.</a:t>
            </a:r>
            <a:r>
              <a:rPr lang="ru-RU" altLang="ru-RU" sz="1800" dirty="0"/>
              <a:t> 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06847639-14D1-4327-8E5A-0EAFBBDB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Особенности задания 4 (диалог)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xmlns="" id="{A831AAC4-6005-4A4E-BA6C-3B8A5405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715" y="8184"/>
            <a:ext cx="9144000" cy="62071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Смысловые отношения между предложениями в тексте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0F117A-D92C-4AB7-B594-976AF02017CC}"/>
              </a:ext>
            </a:extLst>
          </p:cNvPr>
          <p:cNvSpPr/>
          <p:nvPr/>
        </p:nvSpPr>
        <p:spPr>
          <a:xfrm>
            <a:off x="179388" y="692150"/>
            <a:ext cx="8640762" cy="7207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Причинно-следственные и условно-следственные отношения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27241F-5494-413D-8DD8-8C52D02FB3B7}"/>
              </a:ext>
            </a:extLst>
          </p:cNvPr>
          <p:cNvSpPr/>
          <p:nvPr/>
        </p:nvSpPr>
        <p:spPr>
          <a:xfrm>
            <a:off x="179388" y="1557338"/>
            <a:ext cx="8640762" cy="7191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Сопоставление и противопоставление частей информации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B20577-99EB-4E7E-8C12-4E96E24952ED}"/>
              </a:ext>
            </a:extLst>
          </p:cNvPr>
          <p:cNvSpPr/>
          <p:nvPr/>
        </p:nvSpPr>
        <p:spPr>
          <a:xfrm>
            <a:off x="179388" y="2420938"/>
            <a:ext cx="8640762" cy="72072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ahoma" pitchFamily="34" charset="0"/>
              </a:rPr>
              <a:t>Временная соотнесенность частей информации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34FC31-3B94-489D-91C3-26AA2C96EB95}"/>
              </a:ext>
            </a:extLst>
          </p:cNvPr>
          <p:cNvSpPr/>
          <p:nvPr/>
        </p:nvSpPr>
        <p:spPr>
          <a:xfrm>
            <a:off x="179388" y="4149725"/>
            <a:ext cx="8640762" cy="719138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Дополнение и уточнение предыдущей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FAD83F-8F96-4DA9-B9F9-58FAD0D5CDC9}"/>
              </a:ext>
            </a:extLst>
          </p:cNvPr>
          <p:cNvSpPr/>
          <p:nvPr/>
        </p:nvSpPr>
        <p:spPr>
          <a:xfrm>
            <a:off x="179388" y="3284538"/>
            <a:ext cx="8640762" cy="72072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Иллюстрация, пояснения к предыдущей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D710044-633C-454E-8038-02F4419E4391}"/>
              </a:ext>
            </a:extLst>
          </p:cNvPr>
          <p:cNvSpPr/>
          <p:nvPr/>
        </p:nvSpPr>
        <p:spPr>
          <a:xfrm>
            <a:off x="179388" y="5013325"/>
            <a:ext cx="8640762" cy="71913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Ссылка  на предыдущую или последующую информацию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3518EC9-8AD8-4C2A-8563-7AC3FABFAD53}"/>
              </a:ext>
            </a:extLst>
          </p:cNvPr>
          <p:cNvSpPr/>
          <p:nvPr/>
        </p:nvSpPr>
        <p:spPr>
          <a:xfrm>
            <a:off x="250825" y="5876925"/>
            <a:ext cx="8642350" cy="720725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Обобщение, вывод, итог предыдущей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BE9373DA-A345-460A-8CC9-BB410AE4C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33375"/>
            <a:ext cx="755967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Arial" panose="020B0604020202020204" pitchFamily="34" charset="0"/>
              </a:rPr>
              <a:t>Целеустановка экзаменуемого</a:t>
            </a: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xmlns="" id="{75D3E6B4-949A-4C6F-B1BC-F81E29FEA013}"/>
              </a:ext>
            </a:extLst>
          </p:cNvPr>
          <p:cNvSpPr>
            <a:spLocks noChangeArrowheads="1"/>
          </p:cNvSpPr>
          <p:nvPr/>
        </p:nvSpPr>
        <p:spPr bwMode="auto">
          <a:xfrm rot="1633817">
            <a:off x="2176463" y="1074738"/>
            <a:ext cx="158750" cy="493712"/>
          </a:xfrm>
          <a:prstGeom prst="downArrow">
            <a:avLst>
              <a:gd name="adj1" fmla="val 50000"/>
              <a:gd name="adj2" fmla="val 7775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6">
            <a:extLst>
              <a:ext uri="{FF2B5EF4-FFF2-40B4-BE49-F238E27FC236}">
                <a16:creationId xmlns:a16="http://schemas.microsoft.com/office/drawing/2014/main" xmlns="" id="{EFEC3CBB-E043-4153-8D9C-ACC478A9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052513"/>
            <a:ext cx="144462" cy="503237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AutoShape 7">
            <a:extLst>
              <a:ext uri="{FF2B5EF4-FFF2-40B4-BE49-F238E27FC236}">
                <a16:creationId xmlns:a16="http://schemas.microsoft.com/office/drawing/2014/main" xmlns="" id="{F6853023-5A79-4C76-AFFD-8F1148E2EA02}"/>
              </a:ext>
            </a:extLst>
          </p:cNvPr>
          <p:cNvSpPr>
            <a:spLocks noChangeArrowheads="1"/>
          </p:cNvSpPr>
          <p:nvPr/>
        </p:nvSpPr>
        <p:spPr bwMode="auto">
          <a:xfrm rot="19594259" flipH="1">
            <a:off x="6881813" y="1027113"/>
            <a:ext cx="130175" cy="503237"/>
          </a:xfrm>
          <a:prstGeom prst="downArrow">
            <a:avLst>
              <a:gd name="adj1" fmla="val 50000"/>
              <a:gd name="adj2" fmla="val 9664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xmlns="" id="{613DDFA8-ED52-4FA6-87AA-B8ABB998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28775"/>
            <a:ext cx="2879725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изобразить мир одномоментно,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перечислив характерные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признаки</a:t>
            </a:r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xmlns="" id="{02F422CA-A584-40D8-BADB-9AF6AD76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628775"/>
            <a:ext cx="2808287" cy="863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отразить мир в динамике</a:t>
            </a:r>
          </a:p>
        </p:txBody>
      </p:sp>
      <p:sp>
        <p:nvSpPr>
          <p:cNvPr id="30728" name="Rectangle 10">
            <a:extLst>
              <a:ext uri="{FF2B5EF4-FFF2-40B4-BE49-F238E27FC236}">
                <a16:creationId xmlns:a16="http://schemas.microsoft.com/office/drawing/2014/main" xmlns="" id="{5E6833C8-A3ED-42B4-B19E-08DB1566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628775"/>
            <a:ext cx="2808288" cy="863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предъявить информацию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и аргументировать её</a:t>
            </a:r>
          </a:p>
        </p:txBody>
      </p:sp>
      <p:sp>
        <p:nvSpPr>
          <p:cNvPr id="30729" name="AutoShape 11">
            <a:extLst>
              <a:ext uri="{FF2B5EF4-FFF2-40B4-BE49-F238E27FC236}">
                <a16:creationId xmlns:a16="http://schemas.microsoft.com/office/drawing/2014/main" xmlns="" id="{6E9E43B6-620A-4EF1-8C0F-3B2F0645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565400"/>
            <a:ext cx="144463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0" name="AutoShape 12">
            <a:extLst>
              <a:ext uri="{FF2B5EF4-FFF2-40B4-BE49-F238E27FC236}">
                <a16:creationId xmlns:a16="http://schemas.microsoft.com/office/drawing/2014/main" xmlns="" id="{1052B26F-9FB6-43DB-8E9C-198F8E257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565400"/>
            <a:ext cx="144463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1" name="AutoShape 13">
            <a:extLst>
              <a:ext uri="{FF2B5EF4-FFF2-40B4-BE49-F238E27FC236}">
                <a16:creationId xmlns:a16="http://schemas.microsoft.com/office/drawing/2014/main" xmlns="" id="{C1D64FAA-FEA1-4D61-8619-FE5B0838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492375"/>
            <a:ext cx="144462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Rectangle 15">
            <a:extLst>
              <a:ext uri="{FF2B5EF4-FFF2-40B4-BE49-F238E27FC236}">
                <a16:creationId xmlns:a16="http://schemas.microsoft.com/office/drawing/2014/main" xmlns="" id="{F9DC2A7F-DF56-4F51-8095-8F7C7052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41663"/>
            <a:ext cx="1944687" cy="5762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описание</a:t>
            </a:r>
          </a:p>
        </p:txBody>
      </p:sp>
      <p:sp>
        <p:nvSpPr>
          <p:cNvPr id="30733" name="Rectangle 16">
            <a:extLst>
              <a:ext uri="{FF2B5EF4-FFF2-40B4-BE49-F238E27FC236}">
                <a16:creationId xmlns:a16="http://schemas.microsoft.com/office/drawing/2014/main" xmlns="" id="{FB6882F1-E769-44BD-8A01-96948023D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141663"/>
            <a:ext cx="1944687" cy="5762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повествование</a:t>
            </a:r>
          </a:p>
        </p:txBody>
      </p:sp>
      <p:sp>
        <p:nvSpPr>
          <p:cNvPr id="30734" name="Rectangle 17">
            <a:extLst>
              <a:ext uri="{FF2B5EF4-FFF2-40B4-BE49-F238E27FC236}">
                <a16:creationId xmlns:a16="http://schemas.microsoft.com/office/drawing/2014/main" xmlns="" id="{D0B78B95-9C25-47CC-86E3-CCF51831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068638"/>
            <a:ext cx="1944687" cy="5762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рассуждение</a:t>
            </a: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xmlns="" id="{DF843541-119C-460F-B10B-54D0E0170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933825"/>
            <a:ext cx="8856663" cy="2663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6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Монолог-описание – 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способ изложения мыслей, предполагающий характеристику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предмета, явления в статическом состоянии, который осуществляется путем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перечисления их качеств, признаков, особенностей.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   Монолог-сообщение (повествование, рассказ) – 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информация о развивающихся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действиях и состояниях; структура монолога – повествования представлена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следующей последовательностью: зачин – основная часть – вывод (заключение).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  Монолог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рассуждение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– тип речи, который характеризуется особыми логическими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отношениями между входящими в его состав суждениями, образующими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умозаключение.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</a:t>
            </a: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Профессор Нечаева О.А.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304030C0-6726-45B0-A042-F7BFA6E481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70875" cy="1189038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Схемы функционально - смысловых типов речи</a:t>
            </a: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4691" name="Group 3">
            <a:extLst>
              <a:ext uri="{FF2B5EF4-FFF2-40B4-BE49-F238E27FC236}">
                <a16:creationId xmlns:a16="http://schemas.microsoft.com/office/drawing/2014/main" xmlns="" id="{C61E0316-EE37-4E4E-9A79-F0F5C595732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492375"/>
          <a:ext cx="8229600" cy="3059113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9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Описание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Повествование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Рассуждение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Признак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 + признак 2 + признак 3 . . .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Событие 1 + событие 2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событие 3 …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Тезис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аргумент 1+ аргумент 2 + аргумент 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вывод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761" name="AutoShape 17">
            <a:extLst>
              <a:ext uri="{FF2B5EF4-FFF2-40B4-BE49-F238E27FC236}">
                <a16:creationId xmlns:a16="http://schemas.microsoft.com/office/drawing/2014/main" xmlns="" id="{08056446-BBF8-4FB9-A055-C48B9751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644900"/>
            <a:ext cx="73025" cy="215900"/>
          </a:xfrm>
          <a:prstGeom prst="downArrow">
            <a:avLst>
              <a:gd name="adj1" fmla="val 50000"/>
              <a:gd name="adj2" fmla="val 739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2" name="AutoShape 18">
            <a:extLst>
              <a:ext uri="{FF2B5EF4-FFF2-40B4-BE49-F238E27FC236}">
                <a16:creationId xmlns:a16="http://schemas.microsoft.com/office/drawing/2014/main" xmlns="" id="{8C796D00-95A2-4BD1-A81B-DCC13B09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97425"/>
            <a:ext cx="73025" cy="215900"/>
          </a:xfrm>
          <a:prstGeom prst="downArrow">
            <a:avLst>
              <a:gd name="adj1" fmla="val 50000"/>
              <a:gd name="adj2" fmla="val 739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59DFC8AC-72DE-4631-8E9C-9CFEFCDE2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856984" cy="5832475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8600" b="1" dirty="0">
                <a:solidFill>
                  <a:srgbClr val="FF0000"/>
                </a:solidFill>
              </a:rPr>
              <a:t>Лингвостилистические особенности описания</a:t>
            </a:r>
            <a:r>
              <a:rPr lang="ru-RU" altLang="ru-RU" sz="6200" b="1" dirty="0">
                <a:solidFill>
                  <a:srgbClr val="FF0000"/>
                </a:solidFill>
              </a:rPr>
              <a:t/>
            </a:r>
            <a:br>
              <a:rPr lang="ru-RU" altLang="ru-RU" sz="6200" b="1" dirty="0">
                <a:solidFill>
                  <a:srgbClr val="FF0000"/>
                </a:solidFill>
              </a:rPr>
            </a:br>
            <a:endParaRPr lang="ru-RU" altLang="ru-RU" sz="62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         Связь между предложениями обычно </a:t>
            </a:r>
            <a:r>
              <a:rPr lang="ru-RU" altLang="ru-RU" sz="6200" b="1" dirty="0">
                <a:solidFill>
                  <a:srgbClr val="000099"/>
                </a:solidFill>
              </a:rPr>
              <a:t>параллельная</a:t>
            </a:r>
            <a:r>
              <a:rPr lang="ru-RU" altLang="ru-RU" sz="6200" b="1" dirty="0"/>
              <a:t>. Вначале – первое предложение или абзац в качестве исходного пункта,  остальные предложения по смыслу связаны с первым, конкретизируя его. Они между собой связаны менее тесно или вовсе не связаны грамматически. </a:t>
            </a:r>
            <a:endParaRPr lang="ru-RU" altLang="ru-RU" sz="62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altLang="ru-RU" sz="62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 </a:t>
            </a:r>
            <a:r>
              <a:rPr lang="ru-RU" altLang="ru-RU" sz="6200" b="1" dirty="0" smtClean="0"/>
              <a:t>Каждое </a:t>
            </a:r>
            <a:r>
              <a:rPr lang="ru-RU" altLang="ru-RU" sz="6200" b="1" dirty="0"/>
              <a:t>предложение относительно </a:t>
            </a:r>
            <a:r>
              <a:rPr lang="ru-RU" altLang="ru-RU" sz="6200" b="1" dirty="0">
                <a:solidFill>
                  <a:srgbClr val="000099"/>
                </a:solidFill>
              </a:rPr>
              <a:t>самостоятельно</a:t>
            </a:r>
            <a:r>
              <a:rPr lang="ru-RU" altLang="ru-RU" sz="6200" b="1" dirty="0" smtClean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/>
            </a:r>
            <a:br>
              <a:rPr lang="ru-RU" altLang="ru-RU" sz="6200" b="1" dirty="0"/>
            </a:br>
            <a:r>
              <a:rPr lang="ru-RU" altLang="ru-RU" sz="6200" b="1" dirty="0"/>
              <a:t>Свойственно </a:t>
            </a:r>
            <a:r>
              <a:rPr lang="ru-RU" altLang="ru-RU" sz="6200" b="1" dirty="0">
                <a:solidFill>
                  <a:srgbClr val="000099"/>
                </a:solidFill>
              </a:rPr>
              <a:t>единство видовременных форм глаголов-сказуемых</a:t>
            </a:r>
            <a:r>
              <a:rPr lang="ru-RU" altLang="ru-RU" sz="6200" b="1" dirty="0"/>
              <a:t>. Глаголы чаще всего </a:t>
            </a:r>
            <a:r>
              <a:rPr lang="ru-RU" altLang="ru-RU" sz="6200" b="1" dirty="0">
                <a:solidFill>
                  <a:srgbClr val="000099"/>
                </a:solidFill>
              </a:rPr>
              <a:t>в форме несовершенного вида, чаще прошедшего времени</a:t>
            </a:r>
            <a:r>
              <a:rPr lang="ru-RU" altLang="ru-RU" sz="6200" b="1" dirty="0"/>
              <a:t>, а </a:t>
            </a:r>
            <a:r>
              <a:rPr lang="ru-RU" altLang="ru-RU" sz="6200" b="1" dirty="0">
                <a:solidFill>
                  <a:srgbClr val="006600"/>
                </a:solidFill>
              </a:rPr>
              <a:t>для особой наглядности – в форме настоящего времени. </a:t>
            </a:r>
            <a:endParaRPr lang="ru-RU" altLang="ru-RU" sz="62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В описании глаголы обозначают </a:t>
            </a:r>
            <a:r>
              <a:rPr lang="ru-RU" altLang="ru-RU" sz="6200" b="1" dirty="0">
                <a:solidFill>
                  <a:srgbClr val="FF0000"/>
                </a:solidFill>
              </a:rPr>
              <a:t>не последовательную смену событий, а одновременность происходящего</a:t>
            </a:r>
            <a:r>
              <a:rPr lang="ru-RU" altLang="ru-RU" sz="6200" b="1" dirty="0" smtClean="0">
                <a:solidFill>
                  <a:srgbClr val="FF0000"/>
                </a:solidFill>
              </a:rPr>
              <a:t>.</a:t>
            </a:r>
            <a:endParaRPr lang="ru-RU" altLang="ru-RU" sz="62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 Если глаголы совершенного вида, то </a:t>
            </a:r>
            <a:r>
              <a:rPr lang="ru-RU" altLang="ru-RU" sz="6200" b="1" dirty="0">
                <a:solidFill>
                  <a:srgbClr val="000099"/>
                </a:solidFill>
              </a:rPr>
              <a:t>обычно со значением признака, а не активного действия.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Характерен </a:t>
            </a:r>
            <a:r>
              <a:rPr lang="ru-RU" altLang="ru-RU" sz="6200" b="1" dirty="0">
                <a:solidFill>
                  <a:srgbClr val="000099"/>
                </a:solidFill>
              </a:rPr>
              <a:t>синтаксический параллелизм</a:t>
            </a:r>
            <a:r>
              <a:rPr lang="ru-RU" altLang="ru-RU" sz="6200" b="1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В описании больше используются слова, обозначающие качества, свойства предметов. </a:t>
            </a:r>
          </a:p>
          <a:p>
            <a:pPr>
              <a:lnSpc>
                <a:spcPct val="80000"/>
              </a:lnSpc>
            </a:pPr>
            <a:endParaRPr lang="ru-RU" altLang="ru-RU" sz="1600" b="1" dirty="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80834D7-E4B7-488C-B964-7CA203D0C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Описание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>
            <a:extLst>
              <a:ext uri="{FF2B5EF4-FFF2-40B4-BE49-F238E27FC236}">
                <a16:creationId xmlns:a16="http://schemas.microsoft.com/office/drawing/2014/main" xmlns="" id="{772E5F45-3E0A-4126-B4BB-6802E8BB4A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4638"/>
            <a:ext cx="8856984" cy="3009900"/>
          </a:xfrm>
        </p:spPr>
        <p:txBody>
          <a:bodyPr>
            <a:normAutofit fontScale="90000"/>
          </a:bodyPr>
          <a:lstStyle/>
          <a:p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Композиционная модель этого типа речи: </a:t>
            </a:r>
            <a:r>
              <a:rPr lang="ru-RU" altLang="ru-RU" sz="2000" b="1" dirty="0">
                <a:solidFill>
                  <a:schemeClr val="tx1"/>
                </a:solidFill>
              </a:rPr>
              <a:t>объект описания</a:t>
            </a:r>
            <a:r>
              <a:rPr lang="ru-RU" altLang="ru-RU" sz="2000" dirty="0">
                <a:solidFill>
                  <a:schemeClr val="tx1"/>
                </a:solidFill>
              </a:rPr>
              <a:t> — </a:t>
            </a:r>
            <a:r>
              <a:rPr lang="ru-RU" altLang="ru-RU" sz="2000" b="1" dirty="0">
                <a:solidFill>
                  <a:schemeClr val="tx1"/>
                </a:solidFill>
              </a:rPr>
              <a:t>его признаки</a:t>
            </a:r>
            <a:r>
              <a:rPr lang="ru-RU" altLang="ru-RU" sz="2000" dirty="0">
                <a:solidFill>
                  <a:schemeClr val="tx1"/>
                </a:solidFill>
              </a:rPr>
              <a:t> — </a:t>
            </a:r>
            <a:r>
              <a:rPr lang="ru-RU" altLang="ru-RU" sz="2000" b="1" dirty="0">
                <a:solidFill>
                  <a:schemeClr val="tx1"/>
                </a:solidFill>
              </a:rPr>
              <a:t>общая картина, образ.</a:t>
            </a:r>
            <a:r>
              <a:rPr lang="en-US" altLang="ru-RU" sz="2000" b="1" dirty="0">
                <a:solidFill>
                  <a:schemeClr val="tx1"/>
                </a:solidFill>
              </a:rPr>
              <a:t/>
            </a:r>
            <a:br>
              <a:rPr lang="en-US" altLang="ru-RU" sz="2000" b="1" dirty="0">
                <a:solidFill>
                  <a:schemeClr val="tx1"/>
                </a:solidFill>
              </a:rPr>
            </a:b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Отправная точка — сам предмет или его часть.</a:t>
            </a:r>
            <a:r>
              <a:rPr lang="ru-RU" altLang="ru-RU" sz="2000" dirty="0"/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Развитие мысли происходит за счет того, что каждое следующее предложение добавляет к сказанному новые признаки</a:t>
            </a:r>
            <a:r>
              <a:rPr lang="ru-RU" altLang="ru-RU" sz="2000" dirty="0"/>
              <a:t>,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ru-RU" altLang="ru-RU" sz="2000" dirty="0"/>
              <a:t>В текстах-описаниях признаки предмета — это та </a:t>
            </a:r>
            <a:r>
              <a:rPr lang="ru-RU" altLang="ru-RU" sz="2000" b="1" dirty="0"/>
              <a:t>новая</a:t>
            </a:r>
            <a:r>
              <a:rPr lang="ru-RU" altLang="ru-RU" sz="2000" dirty="0"/>
              <a:t> информация, ради которой создается высказывание.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endParaRPr lang="ru-RU" altLang="ru-RU" sz="2000" i="1" dirty="0"/>
          </a:p>
        </p:txBody>
      </p:sp>
      <p:pic>
        <p:nvPicPr>
          <p:cNvPr id="33795" name="Picture 13" descr="C:\Users\User\Desktop\картинки с шаттерстока\шаттерсток\shutterstock_233008684.jpg">
            <a:extLst>
              <a:ext uri="{FF2B5EF4-FFF2-40B4-BE49-F238E27FC236}">
                <a16:creationId xmlns:a16="http://schemas.microsoft.com/office/drawing/2014/main" xmlns="" id="{263D7B7B-86C8-48FB-A051-AE3A135E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52927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CEC3012-DD32-4F2B-95BF-C13B580CF422}"/>
              </a:ext>
            </a:extLst>
          </p:cNvPr>
          <p:cNvSpPr/>
          <p:nvPr/>
        </p:nvSpPr>
        <p:spPr>
          <a:xfrm>
            <a:off x="5508625" y="4221163"/>
            <a:ext cx="1727200" cy="5762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Предмет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(явление)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15AB95-7DA4-4760-BF95-F1695EB7C094}"/>
              </a:ext>
            </a:extLst>
          </p:cNvPr>
          <p:cNvSpPr/>
          <p:nvPr/>
        </p:nvSpPr>
        <p:spPr>
          <a:xfrm>
            <a:off x="4787900" y="3357563"/>
            <a:ext cx="11525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3D1910-B98E-42C4-ACAE-1DFF19BD8AE1}"/>
              </a:ext>
            </a:extLst>
          </p:cNvPr>
          <p:cNvSpPr/>
          <p:nvPr/>
        </p:nvSpPr>
        <p:spPr>
          <a:xfrm>
            <a:off x="6084888" y="3213100"/>
            <a:ext cx="1223962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A48180-B935-4501-BACE-3635599AA898}"/>
              </a:ext>
            </a:extLst>
          </p:cNvPr>
          <p:cNvSpPr/>
          <p:nvPr/>
        </p:nvSpPr>
        <p:spPr>
          <a:xfrm>
            <a:off x="7667625" y="3573463"/>
            <a:ext cx="11525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3F036D2-7AFF-45D3-B7F8-80EC2B3C02FA}"/>
              </a:ext>
            </a:extLst>
          </p:cNvPr>
          <p:cNvSpPr/>
          <p:nvPr/>
        </p:nvSpPr>
        <p:spPr>
          <a:xfrm>
            <a:off x="5867400" y="5516563"/>
            <a:ext cx="1152525" cy="43338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79F8976-08E7-4C82-AF77-A8BC40B23A4B}"/>
              </a:ext>
            </a:extLst>
          </p:cNvPr>
          <p:cNvSpPr/>
          <p:nvPr/>
        </p:nvSpPr>
        <p:spPr>
          <a:xfrm>
            <a:off x="4140200" y="5157788"/>
            <a:ext cx="1584325" cy="50323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2C6B3A5-0120-4A9B-A0C2-5032E0BC160F}"/>
              </a:ext>
            </a:extLst>
          </p:cNvPr>
          <p:cNvSpPr/>
          <p:nvPr/>
        </p:nvSpPr>
        <p:spPr>
          <a:xfrm>
            <a:off x="3924300" y="4005263"/>
            <a:ext cx="11525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B8454B7A-AE40-4324-A802-8322FDE87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3" y="1610518"/>
            <a:ext cx="7056784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Описания </a:t>
            </a:r>
            <a:r>
              <a:rPr lang="ru-RU" altLang="ru-RU" sz="2400" dirty="0"/>
              <a:t>можно разделить на статические, изображающие предметы в состоянии покоя, и динамические, показывающие предметы, явления природы в движении. </a:t>
            </a:r>
            <a:endParaRPr lang="ru-RU" altLang="ru-RU" sz="24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первых речь</a:t>
            </a:r>
            <a:r>
              <a:rPr lang="en-US" altLang="ru-RU" sz="2400" dirty="0"/>
              <a:t> </a:t>
            </a:r>
            <a:r>
              <a:rPr lang="ru-RU" altLang="ru-RU" sz="2400" dirty="0"/>
              <a:t>носит именной характер: главенствующую роль играют </a:t>
            </a:r>
            <a:r>
              <a:rPr lang="ru-RU" altLang="ru-RU" sz="2400" b="1" dirty="0"/>
              <a:t>имена существительные, прилагательные</a:t>
            </a:r>
            <a:r>
              <a:rPr lang="ru-RU" altLang="ru-RU" sz="2400" dirty="0"/>
              <a:t>; </a:t>
            </a:r>
            <a:endParaRPr lang="ru-RU" altLang="ru-RU" sz="24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 smtClean="0"/>
              <a:t>во </a:t>
            </a:r>
            <a:r>
              <a:rPr lang="ru-RU" altLang="ru-RU" sz="2400" dirty="0"/>
              <a:t>вторых на первый план выдвигаются </a:t>
            </a:r>
            <a:r>
              <a:rPr lang="ru-RU" altLang="ru-RU" sz="2400" b="1" dirty="0"/>
              <a:t>глаголы,</a:t>
            </a:r>
            <a:r>
              <a:rPr lang="ru-RU" altLang="ru-RU" sz="2400" dirty="0"/>
              <a:t> которые отражают движение, рисуют динамическую картину. 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F821C019-FAD8-47E2-8637-89428A8B2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Статические и динамические описания</a:t>
            </a:r>
          </a:p>
        </p:txBody>
      </p:sp>
      <p:pic>
        <p:nvPicPr>
          <p:cNvPr id="34820" name="Picture 5" descr="shutterstock_109634627">
            <a:extLst>
              <a:ext uri="{FF2B5EF4-FFF2-40B4-BE49-F238E27FC236}">
                <a16:creationId xmlns:a16="http://schemas.microsoft.com/office/drawing/2014/main" xmlns="" id="{14DF111E-0804-4B1A-B139-AD3F49AB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8086"/>
            <a:ext cx="1586356" cy="1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>
            <a:extLst>
              <a:ext uri="{FF2B5EF4-FFF2-40B4-BE49-F238E27FC236}">
                <a16:creationId xmlns:a16="http://schemas.microsoft.com/office/drawing/2014/main" xmlns="" id="{7555131D-79AD-4051-9327-D4E7C435D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558" y="1340769"/>
            <a:ext cx="8717922" cy="5256584"/>
          </a:xfrm>
        </p:spPr>
        <p:txBody>
          <a:bodyPr>
            <a:normAutofit/>
          </a:bodyPr>
          <a:lstStyle/>
          <a:p>
            <a:endParaRPr lang="ru-RU" altLang="ru-RU" sz="1800" b="1" dirty="0" smtClean="0"/>
          </a:p>
          <a:p>
            <a:endParaRPr lang="ru-RU" altLang="ru-RU" sz="1800" b="1" dirty="0"/>
          </a:p>
          <a:p>
            <a:r>
              <a:rPr lang="ru-RU" altLang="ru-RU" sz="1800" b="1" dirty="0" smtClean="0"/>
              <a:t>Тип </a:t>
            </a:r>
            <a:r>
              <a:rPr lang="ru-RU" altLang="ru-RU" sz="1800" b="1" dirty="0"/>
              <a:t>речи, в котором обычно сообщается о </a:t>
            </a:r>
            <a:r>
              <a:rPr lang="ru-RU" altLang="ru-RU" sz="1800" b="1" dirty="0">
                <a:solidFill>
                  <a:srgbClr val="C00000"/>
                </a:solidFill>
              </a:rPr>
              <a:t>действиях и событиях, сменяющих друг друга во времени. </a:t>
            </a:r>
            <a:endParaRPr lang="ru-RU" altLang="ru-RU" sz="1800" b="1" dirty="0"/>
          </a:p>
          <a:p>
            <a:r>
              <a:rPr lang="ru-RU" altLang="ru-RU" sz="1800" b="1" dirty="0"/>
              <a:t>Способ связи предложений в тексте обычно </a:t>
            </a:r>
            <a:r>
              <a:rPr lang="ru-RU" altLang="ru-RU" sz="1800" b="1" dirty="0">
                <a:solidFill>
                  <a:srgbClr val="C00000"/>
                </a:solidFill>
              </a:rPr>
              <a:t>цепной</a:t>
            </a:r>
            <a:r>
              <a:rPr lang="ru-RU" altLang="ru-RU" sz="1800" b="1" dirty="0"/>
              <a:t> (1-2-3-4…) 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Первое предложение содержит тему</a:t>
            </a:r>
            <a:r>
              <a:rPr lang="ru-RU" altLang="ru-RU" sz="1800" b="1" dirty="0"/>
              <a:t>: указание на деятеля, явление природы и т.п. В  нем могут быть слова </a:t>
            </a:r>
            <a:r>
              <a:rPr lang="ru-RU" altLang="ru-RU" sz="1800" b="1" i="1" dirty="0"/>
              <a:t>как-то раз, однажды и др.,</a:t>
            </a:r>
            <a:r>
              <a:rPr lang="ru-RU" altLang="ru-RU" sz="1800" b="1" dirty="0"/>
              <a:t> обозначающие время и место события</a:t>
            </a:r>
            <a:r>
              <a:rPr lang="ru-RU" altLang="ru-RU" sz="1800" b="1" dirty="0" smtClean="0"/>
              <a:t>.</a:t>
            </a:r>
            <a:endParaRPr lang="ru-RU" altLang="ru-RU" sz="1800" b="1" dirty="0"/>
          </a:p>
          <a:p>
            <a:r>
              <a:rPr lang="ru-RU" altLang="ru-RU" sz="1800" b="1" dirty="0"/>
              <a:t> Используются </a:t>
            </a:r>
            <a:r>
              <a:rPr lang="ru-RU" altLang="ru-RU" sz="1800" b="1" dirty="0">
                <a:solidFill>
                  <a:srgbClr val="C00000"/>
                </a:solidFill>
              </a:rPr>
              <a:t>формы глаголов совершенного вида, обозначающие действия, сменяющие друг друга во времени. </a:t>
            </a:r>
            <a:r>
              <a:rPr lang="ru-RU" altLang="ru-RU" sz="1800" b="1" dirty="0"/>
              <a:t>Единичные формы глаголов несовершенного вида обозначают продолжительность или повторяемость действий. </a:t>
            </a:r>
          </a:p>
          <a:p>
            <a:r>
              <a:rPr lang="ru-RU" altLang="ru-RU" sz="1800" b="1" dirty="0"/>
              <a:t>Как средства связи предложений используются слова </a:t>
            </a:r>
            <a:r>
              <a:rPr lang="ru-RU" altLang="ru-RU" sz="1800" b="1" i="1" dirty="0"/>
              <a:t>сначала, прежде всего, в первую очередь</a:t>
            </a:r>
            <a:r>
              <a:rPr lang="ru-RU" altLang="ru-RU" sz="1800" b="1" dirty="0"/>
              <a:t> и т.п., обозначающие начало текста; </a:t>
            </a:r>
            <a:r>
              <a:rPr lang="ru-RU" altLang="ru-RU" sz="1800" b="1" i="1" dirty="0"/>
              <a:t>затем, потом, после этого</a:t>
            </a:r>
            <a:r>
              <a:rPr lang="ru-RU" altLang="ru-RU" sz="1800" b="1" dirty="0"/>
              <a:t> и др., обозначающие течение событий; </a:t>
            </a:r>
            <a:r>
              <a:rPr lang="ru-RU" altLang="ru-RU" sz="1800" b="1" i="1" dirty="0"/>
              <a:t>наконец, в конце концов, в заключение</a:t>
            </a:r>
            <a:r>
              <a:rPr lang="ru-RU" altLang="ru-RU" sz="1800" b="1" dirty="0"/>
              <a:t> и т.п., заключающие текст. </a:t>
            </a:r>
            <a:br>
              <a:rPr lang="ru-RU" altLang="ru-RU" sz="1800" b="1" dirty="0"/>
            </a:br>
            <a:endParaRPr lang="ru-RU" altLang="ru-RU" sz="1800" b="1" dirty="0"/>
          </a:p>
        </p:txBody>
      </p:sp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01220FC5-0E74-48B4-9408-2847AAE4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856" y="869950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Повествование</a:t>
            </a:r>
          </a:p>
        </p:txBody>
      </p:sp>
      <p:pic>
        <p:nvPicPr>
          <p:cNvPr id="35844" name="Picture 5" descr="shutterstock_123887251">
            <a:extLst>
              <a:ext uri="{FF2B5EF4-FFF2-40B4-BE49-F238E27FC236}">
                <a16:creationId xmlns:a16="http://schemas.microsoft.com/office/drawing/2014/main" xmlns="" id="{D12DB470-B148-4F84-9241-3D2020F7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6916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C00000"/>
                </a:solidFill>
              </a:rPr>
              <a:t>2024</a:t>
            </a:r>
            <a:endParaRPr lang="ru-RU" altLang="ru-RU" sz="7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53" y="1018272"/>
            <a:ext cx="86409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Допускаются…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653" y="1701800"/>
            <a:ext cx="8640960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Обучающиеся,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 имеющие академической задолженности и в полном объеме выполнившие УП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(</a:t>
            </a:r>
            <a:r>
              <a:rPr lang="ru-RU" sz="2800" dirty="0"/>
              <a:t>имеющие годовые отметки по всем учебным предметам УП за 9 класс не ниже удовлетворительных</a:t>
            </a:r>
            <a:r>
              <a:rPr lang="ru-RU" sz="3600" dirty="0"/>
              <a:t>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 </a:t>
            </a:r>
            <a:r>
              <a:rPr lang="ru-RU" sz="3200" b="1" dirty="0"/>
              <a:t>имеющие  результат «ЗАЧЕТ» за итоговое собеседование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3474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xmlns="" id="{FA9B4A72-44B3-4B1D-870F-D79234715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191250" cy="165576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«</a:t>
            </a:r>
            <a:r>
              <a:rPr lang="ru-RU" altLang="ru-RU" sz="2400" b="1" i="1" dirty="0">
                <a:solidFill>
                  <a:srgbClr val="FF0000"/>
                </a:solidFill>
              </a:rPr>
              <a:t>Пришел, увидел, победил</a:t>
            </a:r>
            <a:r>
              <a:rPr lang="ru-RU" altLang="ru-RU" sz="2400" dirty="0"/>
              <a:t>» — так </a:t>
            </a:r>
            <a:r>
              <a:rPr lang="ru-RU" altLang="ru-RU" sz="2400" dirty="0">
                <a:solidFill>
                  <a:schemeClr val="tx1"/>
                </a:solidFill>
              </a:rPr>
              <a:t>прокомментировал 2 апреля 47 г. Юлий Цезарь свою победу над понтийским царём </a:t>
            </a:r>
            <a:r>
              <a:rPr lang="ru-RU" altLang="ru-RU" sz="2400" dirty="0" err="1">
                <a:solidFill>
                  <a:schemeClr val="tx1"/>
                </a:solidFill>
              </a:rPr>
              <a:t>Фарнаком</a:t>
            </a:r>
            <a:r>
              <a:rPr lang="ru-RU" altLang="ru-RU" sz="2400" dirty="0">
                <a:solidFill>
                  <a:schemeClr val="tx1"/>
                </a:solidFill>
              </a:rPr>
              <a:t>. 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50179" name="Текст 2">
            <a:extLst>
              <a:ext uri="{FF2B5EF4-FFF2-40B4-BE49-F238E27FC236}">
                <a16:creationId xmlns:a16="http://schemas.microsoft.com/office/drawing/2014/main" xmlns="" id="{A4867CE4-EBBD-4F3C-BE30-4D30AE2E40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8316913" cy="1778000"/>
          </a:xfrm>
          <a:solidFill>
            <a:srgbClr val="CCCC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000"/>
              <a:t>        Докажите, что этот знаменитый рассказ Цезаря, ставший афоризмом, - самое краткое повествование в мировой литературе.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000"/>
              <a:t>Что является главным языковым средством, организующим это повествование? </a:t>
            </a:r>
          </a:p>
          <a:p>
            <a:pPr>
              <a:buFontTx/>
              <a:buNone/>
            </a:pPr>
            <a:endParaRPr lang="ru-RU" altLang="ru-RU" sz="2000"/>
          </a:p>
        </p:txBody>
      </p:sp>
      <p:sp>
        <p:nvSpPr>
          <p:cNvPr id="50180" name="Содержимое 3">
            <a:extLst>
              <a:ext uri="{FF2B5EF4-FFF2-40B4-BE49-F238E27FC236}">
                <a16:creationId xmlns:a16="http://schemas.microsoft.com/office/drawing/2014/main" xmlns="" id="{35D99102-FD19-4FD6-9F3C-20D9D2C0D89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23850" y="4038600"/>
            <a:ext cx="8316913" cy="2630488"/>
          </a:xfrm>
          <a:solidFill>
            <a:srgbClr val="CCFF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/>
              <a:t>Предложение не описывает действия, а повествует о них.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/>
              <a:t>     Оно передает самую суть повествования, смысловую и языковую – это рассказ о том, что произошло, случилось.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/>
              <a:t>     Главным языковым средством такого рассказа являются глаголы прошедшего времени совершенного вида. Они </a:t>
            </a:r>
            <a:r>
              <a:rPr lang="ru-RU" altLang="ru-RU" sz="2000" b="1"/>
              <a:t>выражают последовательность действия, смену одного завершенного действия другим, что характерно для повествования. </a:t>
            </a:r>
            <a:endParaRPr lang="ru-RU" altLang="ru-RU" sz="2000"/>
          </a:p>
          <a:p>
            <a:endParaRPr lang="ru-RU" altLang="ru-RU"/>
          </a:p>
        </p:txBody>
      </p:sp>
      <p:pic>
        <p:nvPicPr>
          <p:cNvPr id="36869" name="Picture 2" descr="C:\Users\User\Desktop\shutterstock_174103790 (1).jpg">
            <a:extLst>
              <a:ext uri="{FF2B5EF4-FFF2-40B4-BE49-F238E27FC236}">
                <a16:creationId xmlns:a16="http://schemas.microsoft.com/office/drawing/2014/main" xmlns="" id="{73AC383D-FF3E-4C98-B254-F54C10C6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552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build="p" animBg="1"/>
      <p:bldP spid="50180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xmlns="" id="{27176BFC-C732-4F96-B424-7301AD001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"/>
            <a:ext cx="8229600" cy="647700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Повествовательный текст</a:t>
            </a:r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xmlns="" id="{48677C54-BE24-406F-A5F8-059698FC26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92696"/>
            <a:ext cx="9036496" cy="5949950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ru-RU" altLang="ru-RU" sz="2000" b="1" dirty="0"/>
              <a:t>Коммуникативная цель –  информировать о событии или действиях героя.</a:t>
            </a:r>
          </a:p>
          <a:p>
            <a:pPr>
              <a:buFontTx/>
              <a:buAutoNum type="arabicPeriod"/>
            </a:pPr>
            <a:r>
              <a:rPr lang="ru-RU" altLang="ru-RU" sz="2000" b="1" dirty="0"/>
              <a:t>Основной вопрос к тексту: «Что произошло с героем (со мной)?»</a:t>
            </a:r>
          </a:p>
          <a:p>
            <a:pPr>
              <a:buFontTx/>
              <a:buAutoNum type="arabicPeriod"/>
            </a:pPr>
            <a:r>
              <a:rPr lang="ru-RU" altLang="ru-RU" sz="2000" b="1" dirty="0"/>
              <a:t>Основная мысль – ответ на основной вопрос («С героем (со мной) произошло следующее...»</a:t>
            </a:r>
          </a:p>
          <a:p>
            <a:pPr>
              <a:buFontTx/>
              <a:buAutoNum type="arabicPeriod"/>
            </a:pPr>
            <a:r>
              <a:rPr lang="ru-RU" altLang="ru-RU" sz="2000" b="1" dirty="0"/>
              <a:t>План построения повествования: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/>
              <a:t>сообщение о действующем лице;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/>
              <a:t>указание на место и время событий;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/>
              <a:t>рассказ о действиях с указанием их особенностей и последовательности во времени;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/>
              <a:t>указание на итог действий, завершение повествования.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/>
              <a:t>вывод.</a:t>
            </a:r>
          </a:p>
          <a:p>
            <a:pPr>
              <a:buFontTx/>
              <a:buNone/>
            </a:pPr>
            <a:r>
              <a:rPr lang="ru-RU" altLang="ru-RU" sz="2000" b="1" dirty="0"/>
              <a:t>5. В тексте имеются слова и словосочетания, показывающие соотношение действий во времени и пространстве (</a:t>
            </a:r>
            <a:r>
              <a:rPr lang="ru-RU" altLang="ru-RU" sz="2000" b="1" i="1" dirty="0"/>
              <a:t>однажды, сначала, только что, как-то зимой (осенью, летом, весной), в праздник, на каникулах,  на прогулке, потом, тогда, а в это время и т.п.)</a:t>
            </a:r>
          </a:p>
          <a:p>
            <a:pPr>
              <a:buFontTx/>
              <a:buNone/>
            </a:pPr>
            <a:r>
              <a:rPr lang="ru-RU" altLang="ru-RU" sz="2000" b="1" dirty="0"/>
              <a:t>6. В тексте много глаголов, обозначающих конкретные действия.</a:t>
            </a:r>
          </a:p>
          <a:p>
            <a:pPr>
              <a:buFontTx/>
              <a:buNone/>
            </a:pPr>
            <a:r>
              <a:rPr lang="ru-RU" altLang="ru-RU" sz="2000" b="1" dirty="0"/>
              <a:t>7. Для текста характерна цепная связь между предложениями.</a:t>
            </a:r>
          </a:p>
          <a:p>
            <a:pPr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xmlns="" id="{6A3C1AF2-1A97-4822-963F-C2258F8343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pPr algn="r"/>
            <a:r>
              <a:rPr lang="ru-RU" altLang="ru-RU" sz="3200" b="1"/>
              <a:t>Схема повествовательного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971F0DA-9774-4D72-B4F1-07A7C533B756}"/>
              </a:ext>
            </a:extLst>
          </p:cNvPr>
          <p:cNvSpPr/>
          <p:nvPr/>
        </p:nvSpPr>
        <p:spPr>
          <a:xfrm>
            <a:off x="1835150" y="1196975"/>
            <a:ext cx="5616575" cy="17272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Что произошло со мной?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В каком порядке события сменяли друг друга?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87CC33D8-2ECE-4535-9D17-D6DFD49C5621}"/>
              </a:ext>
            </a:extLst>
          </p:cNvPr>
          <p:cNvSpPr/>
          <p:nvPr/>
        </p:nvSpPr>
        <p:spPr>
          <a:xfrm>
            <a:off x="1763713" y="2997200"/>
            <a:ext cx="215900" cy="50323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3220111-4855-4B8A-A9FE-E7BA11495A85}"/>
              </a:ext>
            </a:extLst>
          </p:cNvPr>
          <p:cNvSpPr/>
          <p:nvPr/>
        </p:nvSpPr>
        <p:spPr>
          <a:xfrm>
            <a:off x="1042988" y="3573463"/>
            <a:ext cx="1512887" cy="2592387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3AE23983-6714-4BFB-9239-9ED6F363E74E}"/>
              </a:ext>
            </a:extLst>
          </p:cNvPr>
          <p:cNvSpPr/>
          <p:nvPr/>
        </p:nvSpPr>
        <p:spPr>
          <a:xfrm>
            <a:off x="2700338" y="3644900"/>
            <a:ext cx="503237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D59FD2-DA48-453E-A33C-21C028ACB482}"/>
              </a:ext>
            </a:extLst>
          </p:cNvPr>
          <p:cNvSpPr/>
          <p:nvPr/>
        </p:nvSpPr>
        <p:spPr>
          <a:xfrm>
            <a:off x="3276600" y="3357563"/>
            <a:ext cx="2879725" cy="6477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1 – ое: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1"/>
                </a:solidFill>
              </a:rPr>
              <a:t>однажды, сначала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AD069368-93A7-4DDA-96D5-286838DD81F8}"/>
              </a:ext>
            </a:extLst>
          </p:cNvPr>
          <p:cNvSpPr/>
          <p:nvPr/>
        </p:nvSpPr>
        <p:spPr>
          <a:xfrm>
            <a:off x="2555875" y="4292600"/>
            <a:ext cx="576263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A614243-E3EF-47C2-B74E-F305172F0B5C}"/>
              </a:ext>
            </a:extLst>
          </p:cNvPr>
          <p:cNvSpPr/>
          <p:nvPr/>
        </p:nvSpPr>
        <p:spPr>
          <a:xfrm>
            <a:off x="3276600" y="4149725"/>
            <a:ext cx="2879725" cy="64770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2-ое: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1"/>
                </a:solidFill>
              </a:rPr>
              <a:t>вдруг, потом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CEC623BE-B770-4CB9-B9A6-C28E36CDE567}"/>
              </a:ext>
            </a:extLst>
          </p:cNvPr>
          <p:cNvSpPr/>
          <p:nvPr/>
        </p:nvSpPr>
        <p:spPr>
          <a:xfrm>
            <a:off x="2627313" y="5157788"/>
            <a:ext cx="576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63FEE4C-9CE9-4AD4-BFAF-CE7166E03F3C}"/>
              </a:ext>
            </a:extLst>
          </p:cNvPr>
          <p:cNvSpPr/>
          <p:nvPr/>
        </p:nvSpPr>
        <p:spPr>
          <a:xfrm>
            <a:off x="3276600" y="5013325"/>
            <a:ext cx="2879725" cy="86360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cs typeface="Arial" charset="0"/>
              </a:rPr>
              <a:t>3-ье:</a:t>
            </a:r>
          </a:p>
          <a:p>
            <a:pPr eaLnBrk="1" hangingPunct="1">
              <a:defRPr/>
            </a:pPr>
            <a:r>
              <a:rPr lang="ru-RU" sz="2000" i="1" dirty="0">
                <a:solidFill>
                  <a:schemeClr val="tx1"/>
                </a:solidFill>
                <a:cs typeface="Arial" charset="0"/>
              </a:rPr>
              <a:t>а в это время, затем, тогда</a:t>
            </a: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ECD733A9-27CE-40CA-A51D-E41927B3DA43}"/>
              </a:ext>
            </a:extLst>
          </p:cNvPr>
          <p:cNvSpPr/>
          <p:nvPr/>
        </p:nvSpPr>
        <p:spPr>
          <a:xfrm>
            <a:off x="2627313" y="5949950"/>
            <a:ext cx="576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451C3E8-DC97-4C5D-8783-899DB62D506D}"/>
              </a:ext>
            </a:extLst>
          </p:cNvPr>
          <p:cNvSpPr/>
          <p:nvPr/>
        </p:nvSpPr>
        <p:spPr>
          <a:xfrm>
            <a:off x="3203575" y="5949950"/>
            <a:ext cx="2952750" cy="64770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4-ое: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1"/>
                </a:solidFill>
              </a:rPr>
              <a:t>в конце концов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xmlns="" id="{77D9F4F5-81C0-48F3-864A-D6AED04C1DB2}"/>
              </a:ext>
            </a:extLst>
          </p:cNvPr>
          <p:cNvSpPr/>
          <p:nvPr/>
        </p:nvSpPr>
        <p:spPr>
          <a:xfrm>
            <a:off x="6227763" y="3213100"/>
            <a:ext cx="431800" cy="34559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D045A8D-87FC-49C1-B4BA-317FD16CAED0}"/>
              </a:ext>
            </a:extLst>
          </p:cNvPr>
          <p:cNvSpPr/>
          <p:nvPr/>
        </p:nvSpPr>
        <p:spPr>
          <a:xfrm>
            <a:off x="6804025" y="3573463"/>
            <a:ext cx="2089150" cy="23764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Действие развивается во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xmlns="" id="{188BC509-6A68-413F-B5C5-986E9A0EC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782043"/>
            <a:ext cx="4835525" cy="45688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      </a:t>
            </a:r>
            <a:r>
              <a:rPr lang="ru-RU" altLang="ru-RU" sz="2400" dirty="0"/>
              <a:t>Тезис рассуждения следует формулировать как </a:t>
            </a:r>
            <a:r>
              <a:rPr lang="ru-RU" altLang="ru-RU" sz="2400" b="1" dirty="0"/>
              <a:t>простое предложение с подлежащим и сказуемым. </a:t>
            </a:r>
            <a:r>
              <a:rPr lang="ru-RU" altLang="ru-RU" sz="2400" dirty="0"/>
              <a:t>Тема текста в тезисе отражается в составе подлежащего, а «новое» (что говорится по этой теме) – в составе сказуемого.</a:t>
            </a:r>
          </a:p>
        </p:txBody>
      </p:sp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xmlns="" id="{75383D11-FE38-4277-AC2C-FDC13105D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850901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Рассуждение.</a:t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>Обратите внимание!</a:t>
            </a:r>
          </a:p>
        </p:txBody>
      </p:sp>
      <p:pic>
        <p:nvPicPr>
          <p:cNvPr id="39940" name="Picture 4" descr="C:\Users\User\Desktop\картинки с шаттерстока\shutterstock_428556457.jpg">
            <a:extLst>
              <a:ext uri="{FF2B5EF4-FFF2-40B4-BE49-F238E27FC236}">
                <a16:creationId xmlns:a16="http://schemas.microsoft.com/office/drawing/2014/main" xmlns="" id="{E7B3EB62-919D-47B7-BCF1-A0BD218C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6912"/>
            <a:ext cx="3048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>
            <a:extLst>
              <a:ext uri="{FF2B5EF4-FFF2-40B4-BE49-F238E27FC236}">
                <a16:creationId xmlns:a16="http://schemas.microsoft.com/office/drawing/2014/main" xmlns="" id="{A4AAAA45-0E43-4E1B-A543-8ADB81C51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     </a:t>
            </a:r>
          </a:p>
        </p:txBody>
      </p:sp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xmlns="" id="{B77D44A2-2B2E-453A-8585-86D2CED95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346075"/>
          </a:xfrm>
        </p:spPr>
        <p:txBody>
          <a:bodyPr>
            <a:normAutofit fontScale="90000"/>
          </a:bodyPr>
          <a:lstStyle/>
          <a:p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D8C751-1B29-47AD-8C7D-6AB1C9704D68}"/>
              </a:ext>
            </a:extLst>
          </p:cNvPr>
          <p:cNvSpPr/>
          <p:nvPr/>
        </p:nvSpPr>
        <p:spPr>
          <a:xfrm>
            <a:off x="539750" y="731836"/>
            <a:ext cx="7993063" cy="102870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dirty="0">
                <a:solidFill>
                  <a:schemeClr val="tx1"/>
                </a:solidFill>
              </a:rPr>
              <a:t>Тезис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005A2B4-CB08-4DD2-8AB1-8C9261CB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92375"/>
            <a:ext cx="4176712" cy="43656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Определите основную мысль текста.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Докажите, что между основной мыслью и доводами существуют причинные связи.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Сколько доводов использовано в данном случае?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Почему, на ваш взгляд, использование нескольких доводов для раскрытия основной мысли делает текст более убедительным?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C4B65C-971C-4269-A268-9F8691C5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1801416"/>
            <a:ext cx="4643437" cy="455056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3893DF6-78F4-446B-8C72-D38A77D79960}"/>
              </a:ext>
            </a:extLst>
          </p:cNvPr>
          <p:cNvCxnSpPr/>
          <p:nvPr/>
        </p:nvCxnSpPr>
        <p:spPr>
          <a:xfrm flipH="1">
            <a:off x="5795963" y="3789363"/>
            <a:ext cx="360362" cy="28733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E4CBB1C9-0256-434E-B7FE-3AD2D9AADF84}"/>
              </a:ext>
            </a:extLst>
          </p:cNvPr>
          <p:cNvCxnSpPr/>
          <p:nvPr/>
        </p:nvCxnSpPr>
        <p:spPr>
          <a:xfrm flipH="1">
            <a:off x="6659563" y="3789363"/>
            <a:ext cx="9525" cy="43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C2FAE52D-3C7B-4A3D-80C2-E6A3C3AB5A72}"/>
              </a:ext>
            </a:extLst>
          </p:cNvPr>
          <p:cNvCxnSpPr/>
          <p:nvPr/>
        </p:nvCxnSpPr>
        <p:spPr>
          <a:xfrm>
            <a:off x="7308850" y="3789363"/>
            <a:ext cx="431800" cy="28733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9AF6986-8C45-497A-8C2A-8F29EEBA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292600"/>
            <a:ext cx="3240088" cy="288925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так как...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1887376-0929-4A2A-9D30-20E37611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941888"/>
            <a:ext cx="1223962" cy="431800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Довод  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19ED6AF-1086-41AA-BC62-377DD882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941888"/>
            <a:ext cx="1295400" cy="431800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Довод  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C0375C1-D62B-434E-AE04-A22401D5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941888"/>
            <a:ext cx="1223962" cy="431800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Довод  3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719A5D52-F963-45C9-864F-6B9A0982E13A}"/>
              </a:ext>
            </a:extLst>
          </p:cNvPr>
          <p:cNvCxnSpPr/>
          <p:nvPr/>
        </p:nvCxnSpPr>
        <p:spPr>
          <a:xfrm>
            <a:off x="6659563" y="3213100"/>
            <a:ext cx="0" cy="28733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6BAF8FDB-E425-431F-8140-CF7ABBED2880}"/>
              </a:ext>
            </a:extLst>
          </p:cNvPr>
          <p:cNvCxnSpPr/>
          <p:nvPr/>
        </p:nvCxnSpPr>
        <p:spPr>
          <a:xfrm>
            <a:off x="6875463" y="4652963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F514BCBB-D359-424D-B06D-9D618FD33B84}"/>
              </a:ext>
            </a:extLst>
          </p:cNvPr>
          <p:cNvCxnSpPr/>
          <p:nvPr/>
        </p:nvCxnSpPr>
        <p:spPr>
          <a:xfrm>
            <a:off x="5508625" y="4652963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76CFEC16-D6C0-4B12-87A7-85838C50B592}"/>
              </a:ext>
            </a:extLst>
          </p:cNvPr>
          <p:cNvCxnSpPr/>
          <p:nvPr/>
        </p:nvCxnSpPr>
        <p:spPr>
          <a:xfrm>
            <a:off x="8172450" y="4652963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37BBD7D-EC95-4880-803F-1C0B56ED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00438"/>
            <a:ext cx="2160588" cy="288925"/>
          </a:xfrm>
          <a:prstGeom prst="rect">
            <a:avLst/>
          </a:prstGeom>
          <a:solidFill>
            <a:srgbClr val="FFFF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Почему это так?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264AEFB-E528-40CA-ACBA-CC0D3BFE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852738"/>
            <a:ext cx="3167063" cy="360362"/>
          </a:xfrm>
          <a:prstGeom prst="rect">
            <a:avLst/>
          </a:prstGeom>
          <a:solidFill>
            <a:srgbClr val="FF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Тезис</a:t>
            </a:r>
          </a:p>
        </p:txBody>
      </p:sp>
      <p:sp>
        <p:nvSpPr>
          <p:cNvPr id="36" name="Правая фигурная скобка 35">
            <a:extLst>
              <a:ext uri="{FF2B5EF4-FFF2-40B4-BE49-F238E27FC236}">
                <a16:creationId xmlns:a16="http://schemas.microsoft.com/office/drawing/2014/main" xmlns="" id="{F73A65BD-166C-4D1A-AC02-D34144E59358}"/>
              </a:ext>
            </a:extLst>
          </p:cNvPr>
          <p:cNvSpPr/>
          <p:nvPr/>
        </p:nvSpPr>
        <p:spPr>
          <a:xfrm rot="16200000" flipH="1">
            <a:off x="6515894" y="3356769"/>
            <a:ext cx="576263" cy="432117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6BEB093-FB63-421E-AFB5-81975A69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876925"/>
            <a:ext cx="4249737" cy="358775"/>
          </a:xfrm>
          <a:prstGeom prst="rect">
            <a:avLst/>
          </a:prstGeom>
          <a:solidFill>
            <a:srgbClr val="FFFF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Следовательно,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589A9121-900C-4A75-8C39-AD5166DF82A9}"/>
              </a:ext>
            </a:extLst>
          </p:cNvPr>
          <p:cNvCxnSpPr/>
          <p:nvPr/>
        </p:nvCxnSpPr>
        <p:spPr>
          <a:xfrm>
            <a:off x="6804025" y="6237288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75AFF61-BA73-4F26-8986-604B63FD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449172"/>
            <a:ext cx="3240088" cy="260350"/>
          </a:xfrm>
          <a:prstGeom prst="rect">
            <a:avLst/>
          </a:prstGeom>
          <a:solidFill>
            <a:srgbClr val="FFCC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Вывод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xmlns="" id="{92AC1459-D17D-429F-9681-B29A2F7BE6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76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1. Формулировка тезиса</a:t>
            </a:r>
          </a:p>
        </p:txBody>
      </p:sp>
      <p:sp>
        <p:nvSpPr>
          <p:cNvPr id="41987" name="Содержимое 2">
            <a:extLst>
              <a:ext uri="{FF2B5EF4-FFF2-40B4-BE49-F238E27FC236}">
                <a16:creationId xmlns:a16="http://schemas.microsoft.com/office/drawing/2014/main" xmlns="" id="{31B0B48D-8610-4054-B147-9D65E2D0BD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65175"/>
            <a:ext cx="6264275" cy="5545138"/>
          </a:xfrm>
        </p:spPr>
        <p:txBody>
          <a:bodyPr/>
          <a:lstStyle/>
          <a:p>
            <a:pPr marL="571500" indent="-571500">
              <a:buFontTx/>
              <a:buNone/>
            </a:pPr>
            <a:endParaRPr lang="ru-RU" altLang="ru-RU" sz="2000" b="1">
              <a:solidFill>
                <a:srgbClr val="FF0000"/>
              </a:solidFill>
            </a:endParaRPr>
          </a:p>
          <a:p>
            <a:pPr marL="571500" indent="-571500"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Тезис </a:t>
            </a:r>
            <a:r>
              <a:rPr lang="ru-RU" altLang="ru-RU" sz="2000" i="1"/>
              <a:t>(сформулированный </a:t>
            </a:r>
            <a:r>
              <a:rPr lang="ru-RU" altLang="ru-RU" sz="2000" b="1" i="1"/>
              <a:t>ответ</a:t>
            </a:r>
            <a:r>
              <a:rPr lang="ru-RU" altLang="ru-RU" sz="2000" i="1"/>
              <a:t> на поставленный вопрос; </a:t>
            </a:r>
            <a:r>
              <a:rPr lang="ru-RU" altLang="ru-RU" sz="2000" b="1" i="1"/>
              <a:t>истолкование </a:t>
            </a:r>
            <a:r>
              <a:rPr lang="ru-RU" altLang="ru-RU" sz="2000" i="1"/>
              <a:t>предложенного в задании </a:t>
            </a:r>
            <a:r>
              <a:rPr lang="ru-RU" altLang="ru-RU" sz="2000" b="1" i="1"/>
              <a:t>слова</a:t>
            </a:r>
            <a:r>
              <a:rPr lang="ru-RU" altLang="ru-RU" sz="2000" i="1"/>
              <a:t>; </a:t>
            </a:r>
            <a:r>
              <a:rPr lang="ru-RU" altLang="ru-RU" sz="2000" b="1" i="1"/>
              <a:t>утверждение</a:t>
            </a:r>
            <a:r>
              <a:rPr lang="ru-RU" altLang="ru-RU" sz="2000" i="1"/>
              <a:t>, доказываемое в рассуждении).</a:t>
            </a:r>
          </a:p>
          <a:p>
            <a:pPr lvl="1">
              <a:buFontTx/>
              <a:buNone/>
            </a:pPr>
            <a:r>
              <a:rPr lang="ru-RU" altLang="ru-RU" sz="2000" b="1" i="1"/>
              <a:t>Интернет - это …</a:t>
            </a:r>
          </a:p>
          <a:p>
            <a:pPr lvl="1">
              <a:buFontTx/>
              <a:buNone/>
            </a:pPr>
            <a:r>
              <a:rPr lang="ru-RU" altLang="ru-RU" sz="2000" b="1" i="1"/>
              <a:t>На мой взгляд (я думаю, мне кажется), Интернет - это …</a:t>
            </a:r>
          </a:p>
          <a:p>
            <a:pPr lvl="1">
              <a:buFontTx/>
              <a:buNone/>
            </a:pPr>
            <a:r>
              <a:rPr lang="ru-RU" altLang="ru-RU" sz="2000" b="1" i="1"/>
              <a:t>… Интернет становится благом (злом) в том случае, если…</a:t>
            </a:r>
          </a:p>
          <a:p>
            <a:pPr lvl="1">
              <a:buFontTx/>
              <a:buNone/>
            </a:pPr>
            <a:r>
              <a:rPr lang="ru-RU" altLang="ru-RU" sz="2000" b="1" i="1"/>
              <a:t>… Интернет – благо (зло), потому что…</a:t>
            </a:r>
          </a:p>
          <a:p>
            <a:pPr lvl="1">
              <a:buFontTx/>
              <a:buNone/>
            </a:pPr>
            <a:r>
              <a:rPr lang="ru-RU" altLang="ru-RU" sz="2000" b="1" i="1"/>
              <a:t>Как мне кажется, Интернет - …</a:t>
            </a:r>
          </a:p>
        </p:txBody>
      </p:sp>
      <p:pic>
        <p:nvPicPr>
          <p:cNvPr id="41988" name="Picture 25" descr="E:\картинки_с_шаттерстока\shutterstock_195727388.jpg">
            <a:extLst>
              <a:ext uri="{FF2B5EF4-FFF2-40B4-BE49-F238E27FC236}">
                <a16:creationId xmlns:a16="http://schemas.microsoft.com/office/drawing/2014/main" xmlns="" id="{4E257B56-1C28-4FEC-A244-1E3F5E4A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8413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xmlns="" id="{ABCBBB8A-39AF-485A-81EF-BEA68D5966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964488" cy="1189038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2. Основная часть. Аргументация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08F629C3-8354-4211-B8D5-EB15ACAC25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875"/>
            <a:ext cx="5184775" cy="4525963"/>
          </a:xfrm>
        </p:spPr>
        <p:txBody>
          <a:bodyPr>
            <a:normAutofit/>
          </a:bodyPr>
          <a:lstStyle/>
          <a:p>
            <a:pPr marL="571500" lvl="1" indent="-571500">
              <a:lnSpc>
                <a:spcPct val="80000"/>
              </a:lnSpc>
              <a:buFontTx/>
              <a:buNone/>
              <a:defRPr/>
            </a:pPr>
            <a:r>
              <a:rPr lang="ru-RU" sz="2300" b="1">
                <a:solidFill>
                  <a:srgbClr val="FF0000"/>
                </a:solidFill>
              </a:rPr>
              <a:t>Примеры – аргументы</a:t>
            </a:r>
            <a:endParaRPr lang="ru-RU" sz="2300" b="1" i="1"/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Во-первых,…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Во-вторых, 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В третьих, 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Чтобы подтвердить сказанное, обратимся к таким фактам:...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Данный факт подтверждает мысль о том, что Интернет - 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Эту мысль легко доказать, обратившись к примерам из… (жизни, собственного опыта, телепередач, фильмов и т.п.)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  Например, анализируя поведение (речь, поступки) (кого?) можно увидеть, что для него Интернет - ….…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Кроме этого,</a:t>
            </a:r>
            <a:r>
              <a:rPr lang="ru-RU" altLang="ru-RU" sz="1800" b="1" i="1">
                <a:cs typeface="Arial" charset="0"/>
              </a:rPr>
              <a:t> ещё одним доказательством справедливости моего утверждения  может служить такой пример:…</a:t>
            </a:r>
          </a:p>
          <a:p>
            <a:pPr marL="571500" lvl="1" indent="-571500">
              <a:lnSpc>
                <a:spcPct val="80000"/>
              </a:lnSpc>
              <a:buFontTx/>
              <a:buNone/>
              <a:defRPr/>
            </a:pPr>
            <a:endParaRPr lang="ru-RU" sz="1800" b="1" i="1"/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ru-RU" sz="1600"/>
          </a:p>
        </p:txBody>
      </p:sp>
      <p:pic>
        <p:nvPicPr>
          <p:cNvPr id="43012" name="Picture 4" descr="shutterstock_75276022">
            <a:extLst>
              <a:ext uri="{FF2B5EF4-FFF2-40B4-BE49-F238E27FC236}">
                <a16:creationId xmlns:a16="http://schemas.microsoft.com/office/drawing/2014/main" xmlns="" id="{B57B1204-157D-47CB-B4A5-7D567958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28797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xmlns="" id="{3363A194-C36A-45DF-8DC4-DE69189220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1"/>
                </a:solidFill>
              </a:rPr>
              <a:t>Заключение к монологу</a:t>
            </a:r>
          </a:p>
        </p:txBody>
      </p:sp>
      <p:sp>
        <p:nvSpPr>
          <p:cNvPr id="44035" name="Содержимое 2">
            <a:extLst>
              <a:ext uri="{FF2B5EF4-FFF2-40B4-BE49-F238E27FC236}">
                <a16:creationId xmlns:a16="http://schemas.microsoft.com/office/drawing/2014/main" xmlns="" id="{FCB4772F-CD63-446B-94DC-86613D09A7A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25538"/>
            <a:ext cx="5915025" cy="5543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b="1"/>
              <a:t>III</a:t>
            </a:r>
            <a:r>
              <a:rPr lang="ru-RU" altLang="ru-RU" b="1"/>
              <a:t>. </a:t>
            </a:r>
            <a:r>
              <a:rPr lang="ru-RU" altLang="ru-RU" b="1">
                <a:solidFill>
                  <a:srgbClr val="FF0000"/>
                </a:solidFill>
              </a:rPr>
              <a:t>Вывод </a:t>
            </a:r>
            <a:r>
              <a:rPr lang="ru-RU" altLang="ru-RU" sz="2800" b="1" i="1"/>
              <a:t> (</a:t>
            </a:r>
            <a:r>
              <a:rPr lang="ru-RU" altLang="ru-RU" sz="2800" i="1"/>
              <a:t>заключение, </a:t>
            </a:r>
            <a:r>
              <a:rPr lang="ru-RU" altLang="ru-RU" sz="2800" i="1">
                <a:solidFill>
                  <a:srgbClr val="C00000"/>
                </a:solidFill>
              </a:rPr>
              <a:t>сделанное на основе </a:t>
            </a:r>
            <a:r>
              <a:rPr lang="ru-RU" altLang="ru-RU" sz="2800" b="1" i="1">
                <a:solidFill>
                  <a:srgbClr val="C00000"/>
                </a:solidFill>
              </a:rPr>
              <a:t>аргументов </a:t>
            </a:r>
            <a:r>
              <a:rPr lang="ru-RU" altLang="ru-RU" sz="2800" i="1">
                <a:solidFill>
                  <a:srgbClr val="C00000"/>
                </a:solidFill>
              </a:rPr>
              <a:t>и связанное </a:t>
            </a:r>
            <a:r>
              <a:rPr lang="ru-RU" altLang="ru-RU" sz="2800" b="1" i="1">
                <a:solidFill>
                  <a:srgbClr val="C00000"/>
                </a:solidFill>
              </a:rPr>
              <a:t>с тезисом).</a:t>
            </a:r>
          </a:p>
          <a:p>
            <a:pPr>
              <a:buFontTx/>
              <a:buNone/>
            </a:pPr>
            <a:r>
              <a:rPr lang="ru-RU" altLang="ru-RU" sz="2400" b="1" u="sng"/>
              <a:t>Речевые сигналы:</a:t>
            </a:r>
          </a:p>
          <a:p>
            <a:pPr>
              <a:buFontTx/>
              <a:buNone/>
            </a:pPr>
            <a:r>
              <a:rPr lang="ru-RU" altLang="ru-RU" sz="2000" b="1" i="1"/>
              <a:t>Таким образом, …</a:t>
            </a:r>
          </a:p>
          <a:p>
            <a:pPr>
              <a:buFontTx/>
              <a:buNone/>
            </a:pPr>
            <a:r>
              <a:rPr lang="ru-RU" altLang="ru-RU" sz="2000" b="1" i="1"/>
              <a:t>Итак, …</a:t>
            </a:r>
          </a:p>
          <a:p>
            <a:pPr>
              <a:buFontTx/>
              <a:buNone/>
            </a:pPr>
            <a:r>
              <a:rPr lang="ru-RU" altLang="ru-RU" sz="2000" b="1" i="1"/>
              <a:t>Следовательно,…</a:t>
            </a:r>
          </a:p>
          <a:p>
            <a:pPr>
              <a:buFontTx/>
              <a:buNone/>
            </a:pPr>
            <a:r>
              <a:rPr lang="ru-RU" altLang="ru-RU" sz="2000" b="1" i="1"/>
              <a:t>Подводя итог сказанному, отмечу …</a:t>
            </a:r>
          </a:p>
          <a:p>
            <a:pPr>
              <a:buFontTx/>
              <a:buNone/>
            </a:pPr>
            <a:r>
              <a:rPr lang="ru-RU" altLang="ru-RU" sz="2000" b="1" i="1"/>
              <a:t>Думаю, что…</a:t>
            </a:r>
          </a:p>
          <a:p>
            <a:pPr>
              <a:buFontTx/>
              <a:buNone/>
            </a:pPr>
            <a:r>
              <a:rPr lang="ru-RU" altLang="ru-RU" sz="2000" b="1" i="1"/>
              <a:t>Очень хотелось бы, чтобы …</a:t>
            </a:r>
          </a:p>
          <a:p>
            <a:pPr>
              <a:buFontTx/>
              <a:buNone/>
            </a:pPr>
            <a:r>
              <a:rPr lang="ru-RU" altLang="ru-RU" sz="2000" b="1" i="1"/>
              <a:t>Хочется верить, что…</a:t>
            </a:r>
          </a:p>
          <a:p>
            <a:pPr>
              <a:buFontTx/>
              <a:buNone/>
            </a:pPr>
            <a:r>
              <a:rPr lang="ru-RU" altLang="ru-RU" sz="2000" b="1" i="1"/>
              <a:t>Обобщая сказанное, хочется</a:t>
            </a:r>
            <a:r>
              <a:rPr lang="en-US" altLang="ru-RU" sz="2000" b="1" i="1"/>
              <a:t> </a:t>
            </a:r>
            <a:r>
              <a:rPr lang="ru-RU" altLang="ru-RU" sz="2000" b="1" i="1"/>
              <a:t>отметить, что…</a:t>
            </a:r>
          </a:p>
        </p:txBody>
      </p:sp>
      <p:pic>
        <p:nvPicPr>
          <p:cNvPr id="44036" name="Picture 5" descr="E:\картинки_с_шаттерстока\shutterstock_230101249.jpg">
            <a:extLst>
              <a:ext uri="{FF2B5EF4-FFF2-40B4-BE49-F238E27FC236}">
                <a16:creationId xmlns:a16="http://schemas.microsoft.com/office/drawing/2014/main" xmlns="" id="{590D3AA0-D854-46A5-AA2B-C899C868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3048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schemeClr val="tx1"/>
                </a:solidFill>
              </a:rPr>
              <a:t>В письменной части основного предмета ОГЭ </a:t>
            </a:r>
            <a:r>
              <a:rPr lang="ru-RU" sz="2800" b="1" dirty="0" smtClean="0">
                <a:solidFill>
                  <a:schemeClr val="tx1"/>
                </a:solidFill>
              </a:rPr>
              <a:t>2024 </a:t>
            </a:r>
            <a:r>
              <a:rPr lang="ru-RU" sz="2800" b="1" dirty="0">
                <a:solidFill>
                  <a:schemeClr val="tx1"/>
                </a:solidFill>
              </a:rPr>
              <a:t>года </a:t>
            </a:r>
            <a:r>
              <a:rPr lang="ru-RU" sz="2800" dirty="0">
                <a:solidFill>
                  <a:schemeClr val="tx1"/>
                </a:solidFill>
              </a:rPr>
              <a:t>ФИПИ </a:t>
            </a:r>
            <a:r>
              <a:rPr lang="ru-RU" sz="2800" b="1" i="1" dirty="0">
                <a:solidFill>
                  <a:schemeClr val="tx1"/>
                </a:solidFill>
              </a:rPr>
              <a:t>не анонсировала изменений </a:t>
            </a:r>
            <a:r>
              <a:rPr lang="ru-RU" sz="2800" dirty="0">
                <a:solidFill>
                  <a:schemeClr val="tx1"/>
                </a:solidFill>
              </a:rPr>
              <a:t>и 9- </a:t>
            </a:r>
            <a:r>
              <a:rPr lang="ru-RU" sz="2800" dirty="0" err="1">
                <a:solidFill>
                  <a:schemeClr val="tx1"/>
                </a:solidFill>
              </a:rPr>
              <a:t>классникам</a:t>
            </a:r>
            <a:r>
              <a:rPr lang="ru-RU" sz="2800" dirty="0">
                <a:solidFill>
                  <a:schemeClr val="tx1"/>
                </a:solidFill>
              </a:rPr>
              <a:t> предстоит сдавать русский язык в уже привычном формате. КИМ включает в себя три части:...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B117AB6-044E-411D-A04C-5889B8D00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57942"/>
              </p:ext>
            </p:extLst>
          </p:nvPr>
        </p:nvGraphicFramePr>
        <p:xfrm>
          <a:off x="35495" y="2204865"/>
          <a:ext cx="9108503" cy="4740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445100628"/>
                    </a:ext>
                  </a:extLst>
                </a:gridCol>
                <a:gridCol w="3992483">
                  <a:extLst>
                    <a:ext uri="{9D8B030D-6E8A-4147-A177-3AD203B41FA5}">
                      <a16:colId xmlns:a16="http://schemas.microsoft.com/office/drawing/2014/main" xmlns="" val="500240225"/>
                    </a:ext>
                  </a:extLst>
                </a:gridCol>
                <a:gridCol w="2595740">
                  <a:extLst>
                    <a:ext uri="{9D8B030D-6E8A-4147-A177-3AD203B41FA5}">
                      <a16:colId xmlns:a16="http://schemas.microsoft.com/office/drawing/2014/main" xmlns="" val="772386728"/>
                    </a:ext>
                  </a:extLst>
                </a:gridCol>
              </a:tblGrid>
              <a:tr h="787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Часть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Вопросы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Максимальный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2051499"/>
                  </a:ext>
                </a:extLst>
              </a:tr>
              <a:tr h="88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1 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№1 сжатое изложение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6 </a:t>
                      </a:r>
                      <a:r>
                        <a:rPr lang="ru-RU" sz="2800" dirty="0">
                          <a:effectLst/>
                        </a:rPr>
                        <a:t>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6609274"/>
                  </a:ext>
                </a:extLst>
              </a:tr>
              <a:tr h="88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2 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№</a:t>
                      </a:r>
                      <a:r>
                        <a:rPr lang="ru-RU" sz="2800" dirty="0" smtClean="0">
                          <a:effectLst/>
                        </a:rPr>
                        <a:t>2-12 </a:t>
                      </a:r>
                      <a:r>
                        <a:rPr lang="ru-RU" sz="2800" dirty="0">
                          <a:effectLst/>
                        </a:rPr>
                        <a:t>тестовая часть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по 1 б. за каждое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7574562"/>
                  </a:ext>
                </a:extLst>
              </a:tr>
              <a:tr h="88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3 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№13 </a:t>
                      </a:r>
                      <a:r>
                        <a:rPr lang="ru-RU" sz="2800" dirty="0">
                          <a:effectLst/>
                        </a:rPr>
                        <a:t>сочинение-рассуждение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7 </a:t>
                      </a:r>
                      <a:r>
                        <a:rPr lang="ru-RU" sz="2800" dirty="0">
                          <a:effectLst/>
                        </a:rPr>
                        <a:t>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4054436"/>
                  </a:ext>
                </a:extLst>
              </a:tr>
              <a:tr h="787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Критерий «грамотность»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вся работа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smtClean="0">
                          <a:effectLst/>
                        </a:rPr>
                        <a:t>9 </a:t>
                      </a:r>
                      <a:r>
                        <a:rPr lang="ru-RU" sz="2800" dirty="0">
                          <a:effectLst/>
                        </a:rPr>
                        <a:t>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396437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33 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553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45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Проверка письменной части предполагает более тщательную проверку работы. </a:t>
            </a:r>
            <a:r>
              <a:rPr lang="ru-RU" sz="4000" b="1" dirty="0"/>
              <a:t>Вторая часть (тестовая) </a:t>
            </a:r>
            <a:r>
              <a:rPr lang="ru-RU" sz="4000" b="1" i="1" dirty="0"/>
              <a:t>оцифровывается и проверяется с использованием технических средств</a:t>
            </a:r>
            <a:r>
              <a:rPr lang="ru-RU" sz="4000" dirty="0"/>
              <a:t>, а к </a:t>
            </a:r>
            <a:r>
              <a:rPr lang="ru-RU" sz="4000" b="1" i="1" dirty="0"/>
              <a:t>проверке </a:t>
            </a:r>
          </a:p>
          <a:p>
            <a:r>
              <a:rPr lang="ru-RU" sz="4000" b="1" i="1" dirty="0"/>
              <a:t>I и III частей привлекают экспертов (учителей русского языка</a:t>
            </a:r>
            <a:r>
              <a:rPr lang="ru-RU" sz="4000" dirty="0"/>
              <a:t>). </a:t>
            </a:r>
            <a:r>
              <a:rPr lang="ru-RU" sz="3600" b="1" dirty="0">
                <a:solidFill>
                  <a:srgbClr val="FF0000"/>
                </a:solidFill>
              </a:rPr>
              <a:t>Максимальный тестовый балл письменной части – 33 балла... </a:t>
            </a:r>
          </a:p>
        </p:txBody>
      </p:sp>
    </p:spTree>
    <p:extLst>
      <p:ext uri="{BB962C8B-B14F-4D97-AF65-F5344CB8AC3E}">
        <p14:creationId xmlns:p14="http://schemas.microsoft.com/office/powerpoint/2010/main" val="332482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219148"/>
            <a:ext cx="8229600" cy="26642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6000" b="1" dirty="0"/>
              <a:t>В </a:t>
            </a:r>
            <a:r>
              <a:rPr lang="ru-RU" sz="16000" b="1" dirty="0" smtClean="0"/>
              <a:t>2023-2024 </a:t>
            </a:r>
            <a:r>
              <a:rPr lang="ru-RU" sz="16000" dirty="0"/>
              <a:t>учебном году </a:t>
            </a:r>
          </a:p>
          <a:p>
            <a:pPr marL="0" indent="0" algn="ctr">
              <a:buNone/>
            </a:pPr>
            <a:r>
              <a:rPr lang="ru-RU" sz="16000" dirty="0"/>
              <a:t>русский язык </a:t>
            </a:r>
          </a:p>
          <a:p>
            <a:pPr marL="0" indent="0" algn="ctr">
              <a:buNone/>
            </a:pPr>
            <a:r>
              <a:rPr lang="ru-RU" sz="16000" dirty="0"/>
              <a:t> в 9-х классах будут сдавать в </a:t>
            </a:r>
          </a:p>
          <a:p>
            <a:pPr marL="0" indent="0" algn="ctr">
              <a:buNone/>
            </a:pPr>
            <a:r>
              <a:rPr lang="ru-RU" sz="16000" b="1" dirty="0"/>
              <a:t>два этапа</a:t>
            </a:r>
            <a:r>
              <a:rPr lang="ru-RU" sz="16000" dirty="0"/>
              <a:t>:</a:t>
            </a:r>
          </a:p>
          <a:p>
            <a:pPr algn="ctr"/>
            <a:r>
              <a:rPr lang="ru-RU" sz="16000" b="1" i="1" dirty="0"/>
              <a:t>собеседование (устная часть); </a:t>
            </a:r>
          </a:p>
          <a:p>
            <a:pPr algn="ctr"/>
            <a:r>
              <a:rPr lang="ru-RU" sz="16000" b="1" i="1" dirty="0"/>
              <a:t>письменная часть.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устная часть - </a:t>
            </a:r>
            <a:r>
              <a:rPr lang="ru-RU" sz="3600" b="1" dirty="0" smtClean="0">
                <a:solidFill>
                  <a:srgbClr val="FF0000"/>
                </a:solidFill>
              </a:rPr>
              <a:t>допуск  </a:t>
            </a:r>
            <a:r>
              <a:rPr lang="ru-RU" sz="3600" b="1" dirty="0">
                <a:solidFill>
                  <a:srgbClr val="FF0000"/>
                </a:solidFill>
              </a:rPr>
              <a:t>к </a:t>
            </a:r>
            <a:r>
              <a:rPr lang="ru-RU" sz="3600" b="1" dirty="0" smtClean="0">
                <a:solidFill>
                  <a:srgbClr val="FF0000"/>
                </a:solidFill>
              </a:rPr>
              <a:t>ГИА , письменному </a:t>
            </a:r>
            <a:r>
              <a:rPr lang="ru-RU" sz="3600" b="1" dirty="0">
                <a:solidFill>
                  <a:srgbClr val="FF0000"/>
                </a:solidFill>
              </a:rPr>
              <a:t>экзамену по русскому </a:t>
            </a:r>
            <a:r>
              <a:rPr lang="ru-RU" sz="3600" b="1" dirty="0" smtClean="0">
                <a:solidFill>
                  <a:srgbClr val="FF0000"/>
                </a:solidFill>
              </a:rPr>
              <a:t>языку ОГЭ / ГВЭ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188913"/>
            <a:ext cx="1065857" cy="10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anchor="t"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Где взять задания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7" y="1124744"/>
            <a:ext cx="8905701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590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http://www.fipi.ru/content/otkrytyy-bank-zadaniy-oge</a:t>
            </a:r>
            <a:endParaRPr lang="ru-RU" dirty="0"/>
          </a:p>
          <a:p>
            <a:r>
              <a:rPr lang="en-US" dirty="0">
                <a:hlinkClick r:id="rId3"/>
              </a:rPr>
              <a:t>https://rus-oge.sdamgia.ru/</a:t>
            </a:r>
            <a:endParaRPr lang="ru-RU" dirty="0"/>
          </a:p>
          <a:p>
            <a:r>
              <a:rPr lang="en-US" dirty="0">
                <a:hlinkClick r:id="rId4"/>
              </a:rPr>
              <a:t>http://www.</a:t>
            </a:r>
            <a:r>
              <a:rPr lang="ru-RU" dirty="0" err="1">
                <a:hlinkClick r:id="rId4"/>
              </a:rPr>
              <a:t>русскийбезпроблем.рф</a:t>
            </a:r>
            <a:endParaRPr lang="ru-RU" dirty="0"/>
          </a:p>
          <a:p>
            <a:r>
              <a:rPr lang="en-US" dirty="0">
                <a:hlinkClick r:id="rId5"/>
              </a:rPr>
              <a:t>http://uchimcauchitca.blogspot.om/</a:t>
            </a:r>
            <a:endParaRPr lang="ru-RU" dirty="0"/>
          </a:p>
          <a:p>
            <a:r>
              <a:rPr lang="en-US" dirty="0">
                <a:hlinkClick r:id="rId6"/>
              </a:rPr>
              <a:t>https://saharina.ru/</a:t>
            </a:r>
            <a:endParaRPr lang="ru-RU" dirty="0"/>
          </a:p>
          <a:p>
            <a:r>
              <a:rPr lang="en-US" dirty="0"/>
              <a:t>https://neznaika.pro/oge/</a:t>
            </a:r>
            <a:endParaRPr lang="ru-RU" dirty="0"/>
          </a:p>
          <a:p>
            <a:r>
              <a:rPr lang="en-US" dirty="0">
                <a:hlinkClick r:id="rId7"/>
              </a:rPr>
              <a:t>www.fipi.ru</a:t>
            </a:r>
            <a:r>
              <a:rPr lang="ru-RU" dirty="0"/>
              <a:t> (демоверсия, спецификация, </a:t>
            </a:r>
            <a:r>
              <a:rPr lang="ru-RU" dirty="0" err="1"/>
              <a:t>вебинары</a:t>
            </a:r>
            <a:r>
              <a:rPr lang="ru-RU" dirty="0"/>
              <a:t> И. П. </a:t>
            </a:r>
            <a:r>
              <a:rPr lang="ru-RU" dirty="0" err="1"/>
              <a:t>Цыбулько</a:t>
            </a:r>
            <a:r>
              <a:rPr lang="ru-RU" dirty="0"/>
              <a:t>, Т. Н. Малышевой, Ореховой С.В.)</a:t>
            </a:r>
            <a:endParaRPr lang="en-US" dirty="0"/>
          </a:p>
          <a:p>
            <a:r>
              <a:rPr lang="ru-RU" dirty="0" err="1"/>
              <a:t>Воропай</a:t>
            </a:r>
            <a:r>
              <a:rPr lang="ru-RU" dirty="0"/>
              <a:t> Е. В. Презентация «Система обучения школьников устной речи. Методика подготовки к устному собеседованию по русскому языку в 9 классе»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Интернет –ресурс,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194667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188640"/>
            <a:ext cx="4896544" cy="505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40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261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C00000"/>
                </a:solidFill>
              </a:rPr>
              <a:t>2024. </a:t>
            </a:r>
            <a:r>
              <a:rPr lang="ru-RU" altLang="ru-RU" sz="3600" b="1" i="1" dirty="0">
                <a:solidFill>
                  <a:srgbClr val="C00000"/>
                </a:solidFill>
              </a:rPr>
              <a:t>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1196752"/>
            <a:ext cx="8785101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/>
              <a:t>П.16</a:t>
            </a:r>
            <a:r>
              <a:rPr lang="ru-RU" sz="3200" dirty="0"/>
              <a:t>. Итоговое собеседование по русскому языку проводится для обучающихся, экстернов </a:t>
            </a:r>
          </a:p>
          <a:p>
            <a:pPr algn="ctr" eaLnBrk="1" hangingPunct="1">
              <a:defRPr/>
            </a:pPr>
            <a:r>
              <a:rPr lang="ru-RU" sz="3200" b="1" u="sng" dirty="0"/>
              <a:t>во вторую среду февраля</a:t>
            </a:r>
            <a:r>
              <a:rPr lang="ru-RU" sz="3200" dirty="0"/>
              <a:t> </a:t>
            </a:r>
            <a:r>
              <a:rPr lang="en-US" sz="3200" dirty="0" smtClean="0"/>
              <a:t>-</a:t>
            </a:r>
            <a:r>
              <a:rPr lang="en-US" sz="3200" b="1" u="sng" dirty="0" smtClean="0"/>
              <a:t>14/02/2024</a:t>
            </a:r>
            <a:r>
              <a:rPr lang="en-US" sz="3200" dirty="0" smtClean="0"/>
              <a:t> </a:t>
            </a:r>
            <a:r>
              <a:rPr lang="ru-RU" sz="3200" dirty="0" smtClean="0"/>
              <a:t>по </a:t>
            </a:r>
            <a:r>
              <a:rPr lang="ru-RU" sz="3200" dirty="0"/>
              <a:t>текстам, темам и заданиям, сформированным по часовым поясам Федеральной службой по надзору в сфере образования и науки.</a:t>
            </a:r>
          </a:p>
        </p:txBody>
      </p:sp>
      <p:pic>
        <p:nvPicPr>
          <p:cNvPr id="15368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27773"/>
            <a:ext cx="32559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C00000"/>
                </a:solidFill>
              </a:rPr>
              <a:t>2024. </a:t>
            </a:r>
            <a:r>
              <a:rPr lang="ru-RU" altLang="ru-RU" sz="3600" b="1" i="1" dirty="0">
                <a:solidFill>
                  <a:srgbClr val="C00000"/>
                </a:solidFill>
              </a:rPr>
              <a:t>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772816"/>
            <a:ext cx="8424936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/>
              <a:t>17. … </a:t>
            </a:r>
            <a:r>
              <a:rPr lang="ru-RU" sz="3000" dirty="0"/>
              <a:t>заявления подаются </a:t>
            </a:r>
          </a:p>
          <a:p>
            <a:pPr algn="ctr" eaLnBrk="1" hangingPunct="1">
              <a:defRPr/>
            </a:pPr>
            <a:r>
              <a:rPr lang="ru-RU" sz="3000" b="1" u="sng" dirty="0"/>
              <a:t>не позднее чем за 2 недели до начала проведения итогового собеседовании </a:t>
            </a:r>
            <a:r>
              <a:rPr lang="ru-RU" sz="3000" dirty="0"/>
              <a:t>по русскому языку. Итоговое собеседование по русскому языку проводится в ОО и </a:t>
            </a:r>
            <a:r>
              <a:rPr lang="ru-RU" sz="3000" dirty="0">
                <a:solidFill>
                  <a:srgbClr val="FFFF00"/>
                </a:solidFill>
              </a:rPr>
              <a:t>(или) в местах, определенных ОИВ</a:t>
            </a:r>
            <a:r>
              <a:rPr lang="ru-RU" sz="3000" dirty="0"/>
              <a:t> (далее вместе – места проведения итогового собеседования по русскому языку).</a:t>
            </a:r>
          </a:p>
        </p:txBody>
      </p:sp>
    </p:spTree>
    <p:extLst>
      <p:ext uri="{BB962C8B-B14F-4D97-AF65-F5344CB8AC3E}">
        <p14:creationId xmlns:p14="http://schemas.microsoft.com/office/powerpoint/2010/main" val="23954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C00000"/>
                </a:solidFill>
              </a:rPr>
              <a:t>2024. </a:t>
            </a:r>
            <a:r>
              <a:rPr lang="ru-RU" altLang="ru-RU" sz="3600" b="1" i="1" dirty="0">
                <a:solidFill>
                  <a:srgbClr val="C00000"/>
                </a:solidFill>
              </a:rPr>
              <a:t>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1196752"/>
            <a:ext cx="8785101" cy="50167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/>
              <a:t>19. Проверка ответов участников итогового собеседования по русскому языку завершается не </a:t>
            </a:r>
            <a:r>
              <a:rPr lang="ru-RU" sz="4000" dirty="0" smtClean="0"/>
              <a:t>позднее, </a:t>
            </a:r>
            <a:r>
              <a:rPr lang="ru-RU" sz="4000" dirty="0"/>
              <a:t>чем через 5 календарных дней с даты его проведения. Результатом итогового собеседования по русскому </a:t>
            </a:r>
            <a:r>
              <a:rPr lang="ru-RU" sz="4000" dirty="0" smtClean="0"/>
              <a:t>языку</a:t>
            </a:r>
            <a:endParaRPr lang="ru-RU" sz="4000" dirty="0"/>
          </a:p>
          <a:p>
            <a:pPr algn="ctr" eaLnBrk="1" hangingPunct="1">
              <a:defRPr/>
            </a:pPr>
            <a:r>
              <a:rPr lang="ru-RU" sz="4000" dirty="0" smtClean="0"/>
              <a:t>является </a:t>
            </a:r>
            <a:r>
              <a:rPr lang="ru-RU" sz="4000" dirty="0"/>
              <a:t>«зачёт» или «незачёт».</a:t>
            </a:r>
          </a:p>
        </p:txBody>
      </p:sp>
    </p:spTree>
    <p:extLst>
      <p:ext uri="{BB962C8B-B14F-4D97-AF65-F5344CB8AC3E}">
        <p14:creationId xmlns:p14="http://schemas.microsoft.com/office/powerpoint/2010/main" val="24607550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3630</Words>
  <Application>Microsoft Office PowerPoint</Application>
  <PresentationFormat>Экран (4:3)</PresentationFormat>
  <Paragraphs>516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62</vt:i4>
      </vt:variant>
    </vt:vector>
  </HeadingPairs>
  <TitlesOfParts>
    <vt:vector size="76" baseType="lpstr">
      <vt:lpstr>1_Тема Office</vt:lpstr>
      <vt:lpstr>Волна</vt:lpstr>
      <vt:lpstr>1_Волна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2024</vt:lpstr>
      <vt:lpstr>Презентация PowerPoint</vt:lpstr>
      <vt:lpstr>2024</vt:lpstr>
      <vt:lpstr>2024</vt:lpstr>
      <vt:lpstr>2024</vt:lpstr>
      <vt:lpstr> </vt:lpstr>
      <vt:lpstr>2024. Итоговое собеседование.</vt:lpstr>
      <vt:lpstr>2024. Итоговое собеседование.</vt:lpstr>
      <vt:lpstr>2024. Итоговое собеседование.</vt:lpstr>
      <vt:lpstr>2024. Итоговое собеседование</vt:lpstr>
      <vt:lpstr>2024. Итоговое собеседование</vt:lpstr>
      <vt:lpstr>Об экзамене</vt:lpstr>
      <vt:lpstr>Модель КИМ итогового  собеседования 2024 года</vt:lpstr>
      <vt:lpstr>Итоговое собеседование по русскому языку как допуск к ОГЭ</vt:lpstr>
      <vt:lpstr>Изменения в КИМе итогового собеседования с 2021 года </vt:lpstr>
      <vt:lpstr>Изменения в КИМ итогового  собеседования 2024 года</vt:lpstr>
      <vt:lpstr>2022-23 учебный год</vt:lpstr>
      <vt:lpstr>2022-23 учебный год</vt:lpstr>
      <vt:lpstr>Изменения в 2023-24 учебном году</vt:lpstr>
      <vt:lpstr>Презентация PowerPoint</vt:lpstr>
      <vt:lpstr>Задание 1</vt:lpstr>
      <vt:lpstr>Задание 2</vt:lpstr>
      <vt:lpstr>Задание 2</vt:lpstr>
      <vt:lpstr>Изменения в 2023 – 24 учебном году</vt:lpstr>
      <vt:lpstr>Коммуникативные задачи</vt:lpstr>
      <vt:lpstr>Задание 1</vt:lpstr>
      <vt:lpstr>Особенности задания 1 (чтение текста вслух)</vt:lpstr>
      <vt:lpstr>Задание 1</vt:lpstr>
      <vt:lpstr>Работаем с заданиями 1 и 2  КИМов</vt:lpstr>
      <vt:lpstr>Типичные ошибки при чтении текста! </vt:lpstr>
      <vt:lpstr>Задание 1</vt:lpstr>
      <vt:lpstr>Задание 2</vt:lpstr>
      <vt:lpstr>Задание 2</vt:lpstr>
      <vt:lpstr>Задание 2. Пересказ текста Особенности пересказа</vt:lpstr>
      <vt:lpstr>Способы цитирования</vt:lpstr>
      <vt:lpstr>Задание 3</vt:lpstr>
      <vt:lpstr>Часть 2. Задание 3</vt:lpstr>
      <vt:lpstr>Особенности задания 3 (монолог)</vt:lpstr>
      <vt:lpstr>Обратите внимание!</vt:lpstr>
      <vt:lpstr>Задание 4. Диалог</vt:lpstr>
      <vt:lpstr>Задание 4. Диалог</vt:lpstr>
      <vt:lpstr>Особенности задания 4 (диалог)</vt:lpstr>
      <vt:lpstr>Смысловые отношения между предложениями в тексте</vt:lpstr>
      <vt:lpstr>Презентация PowerPoint</vt:lpstr>
      <vt:lpstr>Схемы функционально - смысловых типов речи</vt:lpstr>
      <vt:lpstr>Описание</vt:lpstr>
      <vt:lpstr>           Композиционная модель этого типа речи: объект описания — его признаки — общая картина, образ.  Отправная точка — сам предмет или его часть. Развитие мысли происходит за счет того, что каждое следующее предложение добавляет к сказанному новые признаки,  В текстах-описаниях признаки предмета — это та новая информация, ради которой создается высказывание. </vt:lpstr>
      <vt:lpstr>Статические и динамические описания</vt:lpstr>
      <vt:lpstr>Повествование</vt:lpstr>
      <vt:lpstr> «Пришел, увидел, победил» — так прокомментировал 2 апреля 47 г. Юлий Цезарь свою победу над понтийским царём Фарнаком.  </vt:lpstr>
      <vt:lpstr>Повествовательный текст</vt:lpstr>
      <vt:lpstr>Схема повествовательного текста</vt:lpstr>
      <vt:lpstr>Рассуждение. Обратите внимание!</vt:lpstr>
      <vt:lpstr>Презентация PowerPoint</vt:lpstr>
      <vt:lpstr>1. Формулировка тезиса</vt:lpstr>
      <vt:lpstr>2. Основная часть. Аргументация</vt:lpstr>
      <vt:lpstr>Заключение к монологу</vt:lpstr>
      <vt:lpstr>  В письменной части основного предмета ОГЭ 2024 года ФИПИ не анонсировала изменений и 9- классникам предстоит сдавать русский язык в уже привычном формате. КИМ включает в себя три части:... </vt:lpstr>
      <vt:lpstr>Презентация PowerPoint</vt:lpstr>
      <vt:lpstr>Где взять задания  </vt:lpstr>
      <vt:lpstr>Интернет –ресурс,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58</cp:revision>
  <dcterms:created xsi:type="dcterms:W3CDTF">2018-09-26T12:47:06Z</dcterms:created>
  <dcterms:modified xsi:type="dcterms:W3CDTF">2024-01-17T18:32:36Z</dcterms:modified>
</cp:coreProperties>
</file>