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71" r:id="rId5"/>
    <p:sldId id="267" r:id="rId6"/>
    <p:sldId id="269" r:id="rId7"/>
    <p:sldId id="264" r:id="rId8"/>
    <p:sldId id="265" r:id="rId9"/>
    <p:sldId id="274" r:id="rId10"/>
    <p:sldId id="272" r:id="rId11"/>
    <p:sldId id="277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6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055" y="1371600"/>
            <a:ext cx="8825658" cy="3329581"/>
          </a:xfrm>
        </p:spPr>
        <p:txBody>
          <a:bodyPr/>
          <a:lstStyle/>
          <a:p>
            <a:pPr algn="ctr"/>
            <a:r>
              <a:rPr lang="ru-RU" dirty="0"/>
              <a:t>   ИЗМЕНЕНИЯ ЕГЭ 2023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66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5E0D9-3FE2-D5F6-BB31-75FF2F8F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00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27 задание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F11AF9-9C05-2AE7-C8BD-C459FC9B0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191589"/>
            <a:ext cx="6537507" cy="6666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i="0" u="none" strike="noStrike" baseline="0">
                <a:latin typeface="TimesNewRoman,Bold"/>
              </a:rPr>
              <a:t>1.Если </a:t>
            </a:r>
            <a:r>
              <a:rPr lang="ru-RU" sz="1800" b="1" i="0" u="none" strike="noStrike" baseline="0" dirty="0">
                <a:latin typeface="TimesNewRoman,Bold"/>
              </a:rPr>
              <a:t>экзаменуемый при комментировании проблемы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исходного текста только указал, но не проанализировал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смысловую связь между приведёнными примерами-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иллюстрациями, то анализ смысловой связи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не засчитывается.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2. Если экзаменуемый при комментировании проблемы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исходного текста допустил фактическую ошибку,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связанную с пониманием проблемы исходного текста,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то пример-иллюстрация, в котором допущена подобная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ошибка, не засчитывается.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3. Если экзаменуемый при комментировании проблемы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исходного текста допустил фактическую ошибку,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не связанную с пониманием проблемы исходного текста,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то данная ошибка учитывается при оценивании работы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по критерию «Соблюдение фактологической точности»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TimesNewRoman,Bold"/>
              </a:rPr>
              <a:t>(К12)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AAE9DEF-6F1D-C47D-E2EC-8949EB9FF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590" y="1846217"/>
            <a:ext cx="5355770" cy="3840480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3B46FC59-7FF3-7A4F-8788-B9392DB5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" y="1968137"/>
            <a:ext cx="5420215" cy="3387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876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0787FD-80B5-227F-EA4C-0CEEF6DA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165371"/>
            <a:ext cx="5008382" cy="4362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BE556C-9FB7-22AE-108F-B1A2D932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594" y="165372"/>
            <a:ext cx="7106195" cy="66011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Распад фразеологизма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крупицу в стоге сена….</a:t>
            </a:r>
          </a:p>
          <a:p>
            <a:r>
              <a:rPr lang="ru-RU" b="1" dirty="0"/>
              <a:t>Вульгарный психологизм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Свобода – одно из самых непонятных и интересных состояний, которое может испытать человек. </a:t>
            </a: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люди по какой-то причине несвободны: кто-то не может избавиться от вредных привычек, кто-то боится поменять работу, которая ему не нравится, а кого-то родители не выпускают из дома. Есть ли шанс в этом замкнутом мире ощутить эту всепоглощающую свободу? </a:t>
            </a:r>
          </a:p>
          <a:p>
            <a:r>
              <a:rPr lang="ru-RU" b="1" dirty="0"/>
              <a:t>Чудовищный литературный мир:</a:t>
            </a:r>
            <a:endParaRPr lang="ru-RU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«Война и мир» Ф. Достоевского – одно из самых знаменитых произведений, в нем описан и творческий потенциал Петруши, когда он отправился на войну, но перед этим отец говорит ему «Храни платье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снову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честь смолоду». Этим он зарождал в себе патриотизм, и в этом его талант. 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на ЕГЭ дают такие тексты, то невольно вспоминаешь не помню чьи слова: «Если судить рыбу по умению лазать по деревьям, то, разумеется, она окажется тупее обезьяны».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E8ECFFD1-0A0B-8E19-8FD2-07FC97EB9C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80705"/>
            <a:ext cx="4091190" cy="2817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22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5153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56" name="Picture 5155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58" name="Oval 5157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60" name="Picture 5159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62" name="Picture 5161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64" name="Rectangle 5163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0FA064-BFE0-36D9-E76E-861A1F42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4402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FCEE920-A13B-34FB-6716-3DBF02401E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" b="20808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Rectangle 5165">
            <a:extLst>
              <a:ext uri="{FF2B5EF4-FFF2-40B4-BE49-F238E27FC236}">
                <a16:creationId xmlns="" xmlns:a16="http://schemas.microsoft.com/office/drawing/2014/main" id="{A93A089E-0A16-452C-B341-0F769780D2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08ECAE-68BD-A437-8D65-CC6D6900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83" y="2438399"/>
            <a:ext cx="4216273" cy="41883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effectLst/>
              </a:rPr>
              <a:t>Надо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жить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своим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умом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так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как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чужой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может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не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подойти</a:t>
            </a:r>
            <a:r>
              <a:rPr lang="en-US" sz="4000" dirty="0">
                <a:effectLst/>
              </a:rPr>
              <a:t>.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22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ИЗМЕНЕНИЯ ФИПИ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193796" cy="4432257"/>
          </a:xfrm>
        </p:spPr>
        <p:txBody>
          <a:bodyPr/>
          <a:lstStyle/>
          <a:p>
            <a:r>
              <a:rPr lang="ru-RU" dirty="0"/>
              <a:t>ДОЩИНСКИЙ  Р.А., ПРЕДСЕДАТЕЛЬ МОСКОВСКОЙ ПРЕДМЕТНОЙ КОМИСИИ ПО РУССКОМУ ЯЗЫКУ, МГПУ ИМ.М.ШОЛОХОВА</a:t>
            </a:r>
          </a:p>
          <a:p>
            <a:r>
              <a:rPr lang="ru-RU" dirty="0"/>
              <a:t>НОВАЯ МЕТЛА- НОВАЯ СТРУКТУРА?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0743590-5DA3-58C7-C0A8-604167B934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699605"/>
            <a:ext cx="4395787" cy="291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790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0E0932-E6B1-44F2-002E-1F9437CE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1710" cy="1181529"/>
          </a:xfrm>
        </p:spPr>
        <p:txBody>
          <a:bodyPr/>
          <a:lstStyle/>
          <a:p>
            <a:r>
              <a:rPr lang="ru-RU" dirty="0"/>
              <a:t>Обновление языкового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8EB055-2013-C0F3-B9A0-AF028E664A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задании 4 части 1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 изменены формулировка  задания и система ответов (множественный выбор), расширен предъявляемый языковой материал (обновлён Орфоэпический словник).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33828E-C21C-AA3A-889F-2D1E165A8A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задании 5 части 1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 </a:t>
            </a:r>
            <a:r>
              <a:rPr lang="ru-RU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расширенпредъявляемый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языковой материал (обновлён Словарик паронимов).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435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EBFA2A-EB6F-FB3C-C454-D6F3475F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657615" cy="1506711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1 экзаменационной работы изменён порядок следования </a:t>
            </a:r>
            <a:b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 на основе микротекста (1–3). Оно становится заданием не общелингвистического, а сугубо 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стилистического анализа текста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BDDD1-B590-9785-8F5C-59DC5CA1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4" y="1663338"/>
            <a:ext cx="11573690" cy="50858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Укажите варианты ответов, в которых даны верные характеристики фрагмента текста. Запишите номера ответов.</a:t>
            </a:r>
          </a:p>
          <a:p>
            <a:pPr marL="0" indent="0">
              <a:buNone/>
            </a:pPr>
            <a:r>
              <a:rPr lang="ru-RU" dirty="0"/>
              <a:t>1)Наряду с общеупотребительной лексикой в тексте используются термины (экология, агроэкология, </a:t>
            </a:r>
            <a:r>
              <a:rPr lang="ru-RU" dirty="0" err="1"/>
              <a:t>гидроэкология</a:t>
            </a:r>
            <a:r>
              <a:rPr lang="ru-RU" dirty="0"/>
              <a:t> и др.). В тексте можно выделить тематическую группу слов (культура, природа, ценности, памятники, исторический этап, литературный язык, нация, память, духовный мир и др.). </a:t>
            </a:r>
          </a:p>
          <a:p>
            <a:pPr marL="0" indent="0">
              <a:buNone/>
            </a:pPr>
            <a:r>
              <a:rPr lang="ru-RU" dirty="0"/>
              <a:t>2) Использование метафор (…между экологией природы и экологией культуры не может быть непроходимой пропасти; ключ к пониманию духовного мира), антонимов (свой-чужой), сравнения (Как всякое </a:t>
            </a:r>
            <a:r>
              <a:rPr lang="ru-RU" dirty="0" err="1"/>
              <a:t>живоена</a:t>
            </a:r>
            <a:r>
              <a:rPr lang="ru-RU" dirty="0"/>
              <a:t> Земле не может мириться со своей смертью, так и живая </a:t>
            </a:r>
            <a:r>
              <a:rPr lang="ru-RU" dirty="0" err="1"/>
              <a:t>нацияне</a:t>
            </a:r>
            <a:r>
              <a:rPr lang="ru-RU" dirty="0"/>
              <a:t> может смириться с деградацией своего языка.) способствует эмоциональности, выразительности изложения, помогает передать авторскую оценку описываемым явлениям. , , </a:t>
            </a:r>
          </a:p>
          <a:p>
            <a:pPr marL="0" indent="0">
              <a:buNone/>
            </a:pPr>
            <a:r>
              <a:rPr lang="ru-RU" dirty="0"/>
              <a:t>3) Текст имеет грамматические особенности, характерные для книжной речи: отглагольные имена существительные (взаимодействие, вклад, утраты, различие, достижения и др.), конструкции с именами существительными в родительном падеже (между экологией природы и экологией культуры, свидетельством уровня духовного развития народа, к пониманию духовного мира и др.). </a:t>
            </a:r>
          </a:p>
          <a:p>
            <a:pPr marL="0" indent="0">
              <a:buNone/>
            </a:pPr>
            <a:r>
              <a:rPr lang="ru-RU" dirty="0"/>
              <a:t>4) Выразительность текста обеспечивается синтаксическими средствами, среди которых – ряды однородных членов предложения, вводные слова. </a:t>
            </a:r>
          </a:p>
          <a:p>
            <a:pPr marL="0" indent="0">
              <a:buNone/>
            </a:pPr>
            <a:r>
              <a:rPr lang="ru-RU" dirty="0"/>
              <a:t>5) Текст относится к научному стилю, так как основные цели автора – сообщить информацию, имеющую практическое значение, и дать чёткие инструкции.</a:t>
            </a:r>
          </a:p>
          <a:p>
            <a:pPr marL="0" indent="0">
              <a:buNone/>
            </a:pPr>
            <a:r>
              <a:rPr lang="ru-RU" dirty="0"/>
              <a:t>Ответ: ___________________________.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596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2D8AF-2D90-A435-8E55-2A46F5E8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70135"/>
            <a:ext cx="4021683" cy="783899"/>
          </a:xfrm>
        </p:spPr>
        <p:txBody>
          <a:bodyPr/>
          <a:lstStyle/>
          <a:p>
            <a:r>
              <a:rPr lang="ru-RU" dirty="0"/>
              <a:t>Задание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1AB1B-86F1-A214-0B63-7FF38C1F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674" y="1506583"/>
            <a:ext cx="4720046" cy="50596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изменены формулировка задания, система ответов (множественный выбор) и спектр предъявляемого языкового материала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7D14BB-D1A0-0CF7-2B46-50AAD5AB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2229" y="200298"/>
            <a:ext cx="6601097" cy="65662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В тексте выделено пять слов. Укажите варианты ответов, в которых лексическое значение выделенного слова соответствует его значению в данном тексте. Запишите номера ответов.</a:t>
            </a:r>
          </a:p>
          <a:p>
            <a:pPr marL="0" indent="0" algn="l">
              <a:buNone/>
            </a:pPr>
            <a:r>
              <a:rPr lang="ru-RU" sz="2000" b="1" i="0" u="none" strike="noStrike" baseline="0" dirty="0">
                <a:latin typeface="TimesNewRoman,Bold"/>
              </a:rPr>
              <a:t>1)ЖИВОЙ. </a:t>
            </a:r>
            <a:r>
              <a:rPr lang="ru-RU" sz="2000" b="0" i="0" u="none" strike="noStrike" baseline="0" dirty="0">
                <a:latin typeface="TimesNewRoman"/>
              </a:rPr>
              <a:t>Лёгкий, занимательный, выразительный. </a:t>
            </a:r>
            <a:r>
              <a:rPr lang="ru-RU" sz="2000" b="0" i="1" u="none" strike="noStrike" baseline="0" dirty="0">
                <a:latin typeface="TimesNewRoman,Italic"/>
              </a:rPr>
              <a:t>Живое изложение.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2) </a:t>
            </a:r>
            <a:r>
              <a:rPr lang="ru-RU" sz="2000" b="1" i="0" u="none" strike="noStrike" baseline="0" dirty="0">
                <a:latin typeface="TimesNewRoman,Bold"/>
              </a:rPr>
              <a:t>СРЕДА. </a:t>
            </a:r>
            <a:r>
              <a:rPr lang="ru-RU" sz="2000" b="0" i="0" u="none" strike="noStrike" baseline="0" dirty="0">
                <a:latin typeface="TimesNewRoman"/>
              </a:rPr>
              <a:t>Окружающие социально-бытовые условия, обстановка. </a:t>
            </a:r>
            <a:r>
              <a:rPr lang="ru-RU" sz="2000" b="0" i="1" u="none" strike="noStrike" baseline="0" dirty="0">
                <a:latin typeface="TimesNewRoman,Italic"/>
              </a:rPr>
              <a:t>Из рабочей среды.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3) </a:t>
            </a:r>
            <a:r>
              <a:rPr lang="ru-RU" sz="2000" b="1" i="0" u="none" strike="noStrike" baseline="0" dirty="0">
                <a:latin typeface="TimesNewRoman,Bold"/>
              </a:rPr>
              <a:t>МИРИТЬСЯ. </a:t>
            </a:r>
            <a:r>
              <a:rPr lang="ru-RU" sz="2000" b="0" i="0" u="none" strike="noStrike" baseline="0" dirty="0">
                <a:latin typeface="TimesNewRoman"/>
              </a:rPr>
              <a:t>Терпимо относиться к чему-нибудь. </a:t>
            </a:r>
            <a:r>
              <a:rPr lang="ru-RU" sz="2000" b="0" i="1" u="none" strike="noStrike" baseline="0" dirty="0">
                <a:latin typeface="TimesNewRoman,Italic"/>
              </a:rPr>
              <a:t>Мириться с неудобствами.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4) </a:t>
            </a:r>
            <a:r>
              <a:rPr lang="ru-RU" sz="2000" b="1" i="0" u="none" strike="noStrike" baseline="0" dirty="0">
                <a:latin typeface="TimesNewRoman,Bold"/>
              </a:rPr>
              <a:t>ОСНОВА. </a:t>
            </a:r>
            <a:r>
              <a:rPr lang="ru-RU" sz="2000" b="0" i="0" u="none" strike="noStrike" baseline="0" dirty="0">
                <a:latin typeface="TimesNewRoman"/>
              </a:rPr>
              <a:t>Источник; главное, на чём строится что-нибудь, что является сущностью чего-нибудь. </a:t>
            </a:r>
            <a:r>
              <a:rPr lang="ru-RU" sz="2000" b="0" i="1" u="none" strike="noStrike" baseline="0" dirty="0">
                <a:latin typeface="TimesNewRoman,Italic"/>
              </a:rPr>
              <a:t>Экономическая основа общества. </a:t>
            </a:r>
          </a:p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5) </a:t>
            </a:r>
            <a:r>
              <a:rPr lang="ru-RU" sz="2000" b="1" i="0" u="none" strike="noStrike" baseline="0" dirty="0">
                <a:latin typeface="TimesNewRoman,Bold"/>
              </a:rPr>
              <a:t>КЛЮЧ. </a:t>
            </a:r>
            <a:r>
              <a:rPr lang="ru-RU" sz="2000" b="0" i="0" u="none" strike="noStrike" baseline="0" dirty="0">
                <a:latin typeface="TimesNewRoman"/>
              </a:rPr>
              <a:t>Металлический стержень с особой комбинацией вырезов для отпирания и запирания замка. </a:t>
            </a:r>
            <a:r>
              <a:rPr lang="ru-RU" sz="2000" b="0" i="1" u="none" strike="noStrike" baseline="0" dirty="0">
                <a:latin typeface="TimesNewRoman,Italic"/>
              </a:rPr>
              <a:t>Открыть дверь ключом.</a:t>
            </a:r>
            <a:endParaRPr lang="ru-RU" sz="2000" b="0" i="0" u="none" strike="noStrike" baseline="0" dirty="0">
              <a:latin typeface="TimesNewRoman"/>
            </a:endParaRPr>
          </a:p>
          <a:p>
            <a:pPr marL="0" indent="0" algn="l">
              <a:buNone/>
            </a:pPr>
            <a:r>
              <a:rPr lang="ru-RU" sz="2000" b="0" i="0" u="none" strike="noStrike" baseline="0" dirty="0">
                <a:latin typeface="TimesNewRoman"/>
              </a:rPr>
              <a:t>Ответ: ___________________________.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984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F2E29-867A-C7F4-0F97-0D17AD1E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978140" cy="1400530"/>
          </a:xfrm>
        </p:spPr>
        <p:txBody>
          <a:bodyPr/>
          <a:lstStyle/>
          <a:p>
            <a:r>
              <a:rPr lang="ru-RU" dirty="0"/>
              <a:t>Задание 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E1943F-3FA6-F80A-4F32-AE922DAB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064" y="2060575"/>
            <a:ext cx="4724588" cy="434470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изменены формулировка задания и спектр предъявляемого языкового материала (задание по формату стало аналогичным орфографическим заданиям 10–12)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02DB55-D496-DBFC-E84E-53F29ECAF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7" y="539931"/>
            <a:ext cx="5782492" cy="616566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1) </a:t>
            </a:r>
            <a:r>
              <a:rPr lang="ru-RU" sz="2400" b="0" i="0" u="none" strike="noStrike" baseline="0" dirty="0" err="1">
                <a:latin typeface="TimesNewRoman"/>
              </a:rPr>
              <a:t>заг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релый</a:t>
            </a:r>
            <a:r>
              <a:rPr lang="ru-RU" sz="2400" b="0" i="0" u="none" strike="noStrike" baseline="0" dirty="0">
                <a:latin typeface="TimesNewRoman"/>
              </a:rPr>
              <a:t>, </a:t>
            </a:r>
            <a:r>
              <a:rPr lang="ru-RU" sz="2400" b="0" i="0" u="none" strike="noStrike" baseline="0" dirty="0" err="1">
                <a:latin typeface="TimesNewRoman"/>
              </a:rPr>
              <a:t>непром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каемый</a:t>
            </a:r>
            <a:r>
              <a:rPr lang="ru-RU" sz="2400" b="0" i="0" u="none" strike="noStrike" baseline="0" dirty="0">
                <a:latin typeface="TimesNewRoman"/>
              </a:rPr>
              <a:t>, к..</a:t>
            </a:r>
            <a:r>
              <a:rPr lang="ru-RU" sz="2400" b="0" i="0" u="none" strike="noStrike" baseline="0" dirty="0" err="1">
                <a:latin typeface="TimesNewRoman"/>
              </a:rPr>
              <a:t>мендант</a:t>
            </a:r>
            <a:endParaRPr lang="ru-RU" sz="2400" b="0" i="0" u="none" strike="noStrike" baseline="0" dirty="0">
              <a:latin typeface="TimesNewRoman"/>
            </a:endParaRP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2) оп..</a:t>
            </a:r>
            <a:r>
              <a:rPr lang="ru-RU" sz="2400" b="0" i="0" u="none" strike="noStrike" baseline="0" dirty="0" err="1">
                <a:latin typeface="TimesNewRoman"/>
              </a:rPr>
              <a:t>раться</a:t>
            </a:r>
            <a:r>
              <a:rPr lang="ru-RU" sz="2400" b="0" i="0" u="none" strike="noStrike" baseline="0" dirty="0">
                <a:latin typeface="TimesNewRoman"/>
              </a:rPr>
              <a:t>, см..</a:t>
            </a:r>
            <a:r>
              <a:rPr lang="ru-RU" sz="2400" b="0" i="0" u="none" strike="noStrike" baseline="0" dirty="0" err="1">
                <a:latin typeface="TimesNewRoman"/>
              </a:rPr>
              <a:t>нать</a:t>
            </a:r>
            <a:r>
              <a:rPr lang="ru-RU" sz="2400" b="0" i="0" u="none" strike="noStrike" baseline="0" dirty="0">
                <a:latin typeface="TimesNewRoman"/>
              </a:rPr>
              <a:t> (траву), </a:t>
            </a:r>
            <a:r>
              <a:rPr lang="ru-RU" sz="2400" b="0" i="0" u="none" strike="noStrike" baseline="0" dirty="0" err="1">
                <a:latin typeface="TimesNewRoman"/>
              </a:rPr>
              <a:t>поч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татель</a:t>
            </a:r>
            <a:r>
              <a:rPr lang="ru-RU" sz="2400" b="0" i="0" u="none" strike="noStrike" baseline="0" dirty="0">
                <a:latin typeface="TimesNewRoman"/>
              </a:rPr>
              <a:t> (таланта)</a:t>
            </a: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3) укр..</a:t>
            </a:r>
            <a:r>
              <a:rPr lang="ru-RU" sz="2400" b="0" i="0" u="none" strike="noStrike" baseline="0" dirty="0" err="1">
                <a:latin typeface="TimesNewRoman"/>
              </a:rPr>
              <a:t>титель</a:t>
            </a:r>
            <a:r>
              <a:rPr lang="ru-RU" sz="2400" b="0" i="0" u="none" strike="noStrike" baseline="0" dirty="0">
                <a:latin typeface="TimesNewRoman"/>
              </a:rPr>
              <a:t> (тигров), </a:t>
            </a:r>
            <a:r>
              <a:rPr lang="ru-RU" sz="2400" b="0" i="0" u="none" strike="noStrike" baseline="0" dirty="0" err="1">
                <a:latin typeface="TimesNewRoman"/>
              </a:rPr>
              <a:t>благосл</a:t>
            </a:r>
            <a:r>
              <a:rPr lang="ru-RU" sz="2400" b="0" i="0" u="none" strike="noStrike" baseline="0" dirty="0">
                <a:latin typeface="TimesNewRoman"/>
              </a:rPr>
              <a:t>..вить, </a:t>
            </a:r>
            <a:r>
              <a:rPr lang="ru-RU" sz="2400" b="0" i="0" u="none" strike="noStrike" baseline="0" dirty="0" err="1">
                <a:latin typeface="TimesNewRoman"/>
              </a:rPr>
              <a:t>симп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тичный</a:t>
            </a:r>
            <a:endParaRPr lang="ru-RU" sz="2400" b="0" i="0" u="none" strike="noStrike" baseline="0" dirty="0">
              <a:latin typeface="TimesNewRoman"/>
            </a:endParaRP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4) </a:t>
            </a:r>
            <a:r>
              <a:rPr lang="ru-RU" sz="2400" b="0" i="0" u="none" strike="noStrike" baseline="0" dirty="0" err="1">
                <a:latin typeface="TimesNewRoman"/>
              </a:rPr>
              <a:t>посв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щение</a:t>
            </a:r>
            <a:r>
              <a:rPr lang="ru-RU" sz="2400" b="0" i="0" u="none" strike="noStrike" baseline="0" dirty="0">
                <a:latin typeface="TimesNewRoman"/>
              </a:rPr>
              <a:t> (другу), </a:t>
            </a:r>
            <a:r>
              <a:rPr lang="ru-RU" sz="2400" b="0" i="0" u="none" strike="noStrike" baseline="0" dirty="0" err="1">
                <a:latin typeface="TimesNewRoman"/>
              </a:rPr>
              <a:t>недос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гаемый</a:t>
            </a:r>
            <a:r>
              <a:rPr lang="ru-RU" sz="2400" b="0" i="0" u="none" strike="noStrike" baseline="0" dirty="0">
                <a:latin typeface="TimesNewRoman"/>
              </a:rPr>
              <a:t>, у..</a:t>
            </a:r>
            <a:r>
              <a:rPr lang="ru-RU" sz="2400" b="0" i="0" u="none" strike="noStrike" baseline="0" dirty="0" err="1">
                <a:latin typeface="TimesNewRoman"/>
              </a:rPr>
              <a:t>звить</a:t>
            </a:r>
            <a:endParaRPr lang="ru-RU" sz="2400" b="0" i="0" u="none" strike="noStrike" baseline="0" dirty="0">
              <a:latin typeface="TimesNewRoman"/>
            </a:endParaRP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5) </a:t>
            </a:r>
            <a:r>
              <a:rPr lang="ru-RU" sz="2400" b="0" i="0" u="none" strike="noStrike" baseline="0" dirty="0" err="1">
                <a:latin typeface="TimesNewRoman"/>
              </a:rPr>
              <a:t>бл</a:t>
            </a:r>
            <a:r>
              <a:rPr lang="ru-RU" sz="2400" b="0" i="0" u="none" strike="noStrike" baseline="0" dirty="0">
                <a:latin typeface="TimesNewRoman"/>
              </a:rPr>
              <a:t>..</a:t>
            </a:r>
            <a:r>
              <a:rPr lang="ru-RU" sz="2400" b="0" i="0" u="none" strike="noStrike" baseline="0" dirty="0" err="1">
                <a:latin typeface="TimesNewRoman"/>
              </a:rPr>
              <a:t>стеть</a:t>
            </a:r>
            <a:r>
              <a:rPr lang="ru-RU" sz="2400" b="0" i="0" u="none" strike="noStrike" baseline="0" dirty="0">
                <a:latin typeface="TimesNewRoman"/>
              </a:rPr>
              <a:t>, </a:t>
            </a:r>
            <a:r>
              <a:rPr lang="ru-RU" sz="2400" b="0" i="0" u="none" strike="noStrike" baseline="0" dirty="0" err="1">
                <a:latin typeface="TimesNewRoman"/>
              </a:rPr>
              <a:t>с..дина</a:t>
            </a:r>
            <a:r>
              <a:rPr lang="ru-RU" sz="2400" b="0" i="0" u="none" strike="noStrike" baseline="0" dirty="0">
                <a:latin typeface="TimesNewRoman"/>
              </a:rPr>
              <a:t> (в волосах), прим..</a:t>
            </a:r>
            <a:r>
              <a:rPr lang="ru-RU" sz="2400" b="0" i="0" u="none" strike="noStrike" baseline="0" dirty="0" err="1">
                <a:latin typeface="TimesNewRoman"/>
              </a:rPr>
              <a:t>рять</a:t>
            </a:r>
            <a:r>
              <a:rPr lang="ru-RU" sz="2400" b="0" i="0" u="none" strike="noStrike" baseline="0" dirty="0">
                <a:latin typeface="TimesNewRoman"/>
              </a:rPr>
              <a:t> (поссорившихся)</a:t>
            </a:r>
          </a:p>
          <a:p>
            <a:pPr marL="0" indent="0" algn="l">
              <a:buNone/>
            </a:pPr>
            <a:r>
              <a:rPr lang="ru-RU" sz="2400" b="0" i="0" u="none" strike="noStrike" baseline="0" dirty="0">
                <a:latin typeface="TimesNewRoman"/>
              </a:rPr>
              <a:t>Ответ: ___________________________.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3776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A86B2-85DA-48B4-082F-7979C8B0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Уменьшение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48ABDD-D000-EF3D-312C-840F7E676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527" y="1402081"/>
            <a:ext cx="4396342" cy="5373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задании 8 части 1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 изменена система 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оценивания (максимальное количество баллов уменьшено с 5 до 3).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в задании 26 изменена система  оценивания (максимальное количество баллов уменьшено с 4 до 3).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7B0F7B-9321-1C95-0A56-E00FD6301E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№ 9 ?????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Запишите в таблицу выбранные цифры под соответствующими буквами.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Ответ: А Б В Г Д</a:t>
            </a:r>
          </a:p>
          <a:p>
            <a:pPr marL="0" indent="0" algn="l">
              <a:buNone/>
            </a:pPr>
            <a:endParaRPr lang="ru-RU" dirty="0">
              <a:latin typeface="TimesNewRoman"/>
            </a:endParaRPr>
          </a:p>
          <a:p>
            <a:pPr marL="0" indent="0" algn="l">
              <a:buNone/>
            </a:pPr>
            <a:r>
              <a:rPr lang="ru-RU" dirty="0">
                <a:latin typeface="TimesNewRoman"/>
              </a:rPr>
              <a:t>№  26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Ответ: А Б В 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450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EB6F3A-F46D-0584-6859-3E09E24E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Расширение и уточнение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542C3F-4723-3029-17D0-70CB29442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" y="2056093"/>
            <a:ext cx="5011971" cy="420024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3 (в КИМ 2022 г. – задание 1),  21 и 26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разрабатываются в соответствии с расширенным и уточнённым  перечнем элементов стилистического анализа, перечнем  пунктуационных правил и перечнем основных изобразительно- выразительных средства языка, представленными в кодификаторе проверяемых требований к результатам освоения основной образовательной программы среднего общего образования и элементов содержания для проведения единого государственного экзамена по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русскому языку.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44B395-AEBF-A053-1A91-DAD34731E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651" y="1489166"/>
            <a:ext cx="5795366" cy="536883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04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17596-11A2-58CF-7F25-A647E18B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7520"/>
          </a:xfrm>
        </p:spPr>
        <p:txBody>
          <a:bodyPr/>
          <a:lstStyle/>
          <a:p>
            <a:r>
              <a:rPr lang="ru-RU" dirty="0"/>
              <a:t>27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AC287-7724-CBD9-C6D7-1B9982CD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423" y="1184366"/>
            <a:ext cx="5779217" cy="558219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Изменена формулировка задания 27 части 2 экзаменационной работы;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изменён максимальный балл по критерию К2 «Комментарий  к проблеме исходного текста» (уменьшен с 6 до 5).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 в критериях К7 и К8 исключено понятие «негрубая ошибка».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балла-ошибок нет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Уточнены нормы оценивания сочинения при наличии фактической(-их)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(ошибок); в связи с этим внесены коррективы в критерии К1,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К2, К3, К12. 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критериях оценивания сняты ограничения объема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1C9C829-80B4-6600-DB62-B02F913054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60" y="804801"/>
            <a:ext cx="4629686" cy="5835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498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857</Words>
  <Application>Microsoft Office PowerPoint</Application>
  <PresentationFormat>Произвольный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   ИЗМЕНЕНИЯ ЕГЭ 2023</vt:lpstr>
      <vt:lpstr> ИЗМЕНЕНИЯ ФИПИ</vt:lpstr>
      <vt:lpstr>Обновление языкового материала</vt:lpstr>
      <vt:lpstr>В части 1 экзаменационной работы изменён порядок следования  заданий на основе микротекста (1–3). Оно становится заданием не общелингвистического, а сугубо  стилистического анализа текста</vt:lpstr>
      <vt:lpstr>Задание 2</vt:lpstr>
      <vt:lpstr>Задание 9</vt:lpstr>
      <vt:lpstr>Уменьшение баллов</vt:lpstr>
      <vt:lpstr>Расширение и уточнение заданий</vt:lpstr>
      <vt:lpstr>27 задание</vt:lpstr>
      <vt:lpstr>27 задание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 – город, открытый для школ</dc:title>
  <dc:creator>Alexey Borodin</dc:creator>
  <cp:lastModifiedBy>angel77763@gmail.com</cp:lastModifiedBy>
  <cp:revision>16</cp:revision>
  <dcterms:created xsi:type="dcterms:W3CDTF">2015-10-29T21:33:29Z</dcterms:created>
  <dcterms:modified xsi:type="dcterms:W3CDTF">2022-08-27T11:35:42Z</dcterms:modified>
</cp:coreProperties>
</file>