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0033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995" autoAdjust="0"/>
    <p:restoredTop sz="94660"/>
  </p:normalViewPr>
  <p:slideViewPr>
    <p:cSldViewPr>
      <p:cViewPr>
        <p:scale>
          <a:sx n="50" d="100"/>
          <a:sy n="50" d="100"/>
        </p:scale>
        <p:origin x="-1668" y="-28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fld id="{3F014217-F2B1-40DA-B2C3-B216462599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843788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/>
            <a:fld id="{50B17211-7E96-4F0C-A577-F810B022A406}" type="slidenum">
              <a:rPr lang="ru-RU" smtClean="0">
                <a:solidFill>
                  <a:srgbClr val="000000"/>
                </a:solidFill>
                <a:latin typeface="Times New Roman" pitchFamily="18" charset="0"/>
              </a:rPr>
              <a:pPr eaLnBrk="1"/>
              <a:t>1</a:t>
            </a:fld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35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/>
            <a:fld id="{B970FDA8-E454-4207-B058-199B75B7C1C4}" type="slidenum">
              <a:rPr lang="ru-RU" smtClean="0">
                <a:solidFill>
                  <a:srgbClr val="000000"/>
                </a:solidFill>
                <a:latin typeface="Times New Roman" pitchFamily="18" charset="0"/>
              </a:rPr>
              <a:pPr eaLnBrk="1"/>
              <a:t>2</a:t>
            </a:fld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45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AF1B4-4297-4E36-AFA3-2D4D338877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42907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C57082-7D0F-4707-8A38-A6F0D46252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05433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D6CE4-7B44-419F-8983-3F38D787D0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75514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56D44A-4648-4C6E-BBFA-2817E7C7AC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47980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A7855-DC24-49BB-BE86-FC5A131E37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93125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59C57-24AA-441C-96BF-2A63C2452F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15119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0BFDD5-F887-472E-88C5-329160960D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89806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E0853-D6B4-4C8B-B4DE-2CB17380B2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77920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FCD867-E1BF-4409-8705-268CBFB563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5246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8F596-537A-4D16-B07F-BF5E1E11D1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65292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AB16C-E75B-4693-8827-20B13BBD0A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37167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fld id="{160C5D5C-FD51-4341-845F-50ACC34A92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3384550" y="1187450"/>
            <a:ext cx="4321175" cy="213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ru-RU" sz="2000" b="1">
                <a:solidFill>
                  <a:schemeClr val="hlink"/>
                </a:solidFill>
              </a:rPr>
              <a:t>С 1 сентября 2011 года все образовательные учреждения России переходят на новый Федеральный государственный образовательный стандарт начального общего образования (ФГОС НОО).</a:t>
            </a:r>
            <a:r>
              <a:rPr lang="ru-RU" sz="240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1187450"/>
            <a:ext cx="9069387" cy="865188"/>
          </a:xfrm>
        </p:spPr>
        <p:txBody>
          <a:bodyPr/>
          <a:lstStyle/>
          <a:p>
            <a:pPr eaLnBrk="1"/>
            <a:r>
              <a:rPr lang="ru-RU" sz="3200" b="1" smtClean="0">
                <a:solidFill>
                  <a:srgbClr val="003399"/>
                </a:solidFill>
              </a:rPr>
              <a:t>Что такое деятельностный подход в обучении?</a:t>
            </a:r>
            <a:endParaRPr lang="ru-RU" sz="3200" smtClean="0">
              <a:solidFill>
                <a:srgbClr val="003399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238" y="2124075"/>
            <a:ext cx="9069387" cy="4968875"/>
          </a:xfrm>
        </p:spPr>
        <p:txBody>
          <a:bodyPr/>
          <a:lstStyle/>
          <a:p>
            <a:pPr marL="0" indent="0" algn="ctr" eaLnBrk="1">
              <a:lnSpc>
                <a:spcPct val="73000"/>
              </a:lnSpc>
              <a:buFont typeface="Times New Roman" pitchFamily="18" charset="0"/>
              <a:buNone/>
            </a:pPr>
            <a:r>
              <a:rPr lang="ru-RU" sz="2000" b="1" smtClean="0"/>
              <a:t>Деятельностный подход – концептуальная основа нового стандарта.</a:t>
            </a:r>
          </a:p>
          <a:p>
            <a:pPr marL="0" indent="0" algn="just" eaLnBrk="1">
              <a:lnSpc>
                <a:spcPct val="73000"/>
              </a:lnSpc>
              <a:buFont typeface="Times New Roman" pitchFamily="18" charset="0"/>
              <a:buNone/>
            </a:pPr>
            <a:r>
              <a:rPr lang="ru-RU" sz="1600" smtClean="0"/>
              <a:t>Формирование любых умений, способностей, личностных качеств, т.е. умения учиться в целом, возможно только в деятельности. Действительно, невозможно научиться, например, плавать, не войдя в воду. С другой стороны, нельзя освоить тот или иной стиль плавания, не освоив отдельных движений, их связок и комбинаций, а затем не отработав и не откорректировав все эти движения в воде. </a:t>
            </a:r>
          </a:p>
          <a:p>
            <a:pPr marL="0" indent="0" algn="just" eaLnBrk="1">
              <a:lnSpc>
                <a:spcPct val="73000"/>
              </a:lnSpc>
              <a:buFont typeface="Times New Roman" pitchFamily="18" charset="0"/>
              <a:buNone/>
            </a:pPr>
            <a:r>
              <a:rPr lang="ru-RU" sz="1600" smtClean="0"/>
              <a:t>Таким образом, формирование любого умения проходит через следующие этапы:</a:t>
            </a:r>
          </a:p>
          <a:p>
            <a:pPr marL="0" indent="0" algn="just" eaLnBrk="1">
              <a:lnSpc>
                <a:spcPct val="73000"/>
              </a:lnSpc>
              <a:buFont typeface="Times New Roman" pitchFamily="18" charset="0"/>
              <a:buNone/>
            </a:pPr>
            <a:r>
              <a:rPr lang="ru-RU" sz="1600" smtClean="0"/>
              <a:t>1. Приобретение первичного опыта выполнения действия и мотивация.</a:t>
            </a:r>
          </a:p>
          <a:p>
            <a:pPr marL="0" indent="0" algn="just" eaLnBrk="1">
              <a:lnSpc>
                <a:spcPct val="73000"/>
              </a:lnSpc>
              <a:buFont typeface="Times New Roman" pitchFamily="18" charset="0"/>
              <a:buNone/>
            </a:pPr>
            <a:r>
              <a:rPr lang="ru-RU" sz="1600" smtClean="0"/>
              <a:t>2. Формирование нового способа (алгоритма) действия, установление первичных связей с имеющимися способами.</a:t>
            </a:r>
          </a:p>
          <a:p>
            <a:pPr marL="0" indent="0" algn="just" eaLnBrk="1">
              <a:lnSpc>
                <a:spcPct val="73000"/>
              </a:lnSpc>
              <a:buFont typeface="Times New Roman" pitchFamily="18" charset="0"/>
              <a:buNone/>
            </a:pPr>
            <a:r>
              <a:rPr lang="ru-RU" sz="1600" smtClean="0"/>
              <a:t>3. Тренинг, уточнение связей, самоконтроль и коррекция.</a:t>
            </a:r>
          </a:p>
          <a:p>
            <a:pPr marL="0" indent="0" algn="just" eaLnBrk="1">
              <a:lnSpc>
                <a:spcPct val="73000"/>
              </a:lnSpc>
              <a:buFont typeface="Times New Roman" pitchFamily="18" charset="0"/>
              <a:buNone/>
            </a:pPr>
            <a:r>
              <a:rPr lang="ru-RU" sz="1600" smtClean="0"/>
              <a:t>4. Контроль.</a:t>
            </a:r>
          </a:p>
          <a:p>
            <a:pPr marL="0" indent="0" algn="just" eaLnBrk="1">
              <a:lnSpc>
                <a:spcPct val="73000"/>
              </a:lnSpc>
              <a:buFont typeface="Times New Roman" pitchFamily="18" charset="0"/>
              <a:buNone/>
            </a:pPr>
            <a:r>
              <a:rPr lang="ru-RU" sz="1600" smtClean="0"/>
              <a:t>Именно так  будут учиться школьники писать и считать, решать задачи и примеры, пользоваться географической картой и музыкальным инструментом, петь и рисовать. Этот же путь они должны  будут пройти и при формировании </a:t>
            </a:r>
            <a:r>
              <a:rPr lang="ru-RU" sz="1600" b="1" smtClean="0"/>
              <a:t>универсальных учебных умений и способностей</a:t>
            </a:r>
            <a:r>
              <a:rPr lang="ru-RU" sz="1600" smtClean="0"/>
              <a:t>, но изучаемые алгоритмы действий будут носить уже не узко предметный, а надпредметный характер: освоение норм целеполагания и проектирования, самоконтроля и коррекции собственных действий, поиска информации и работы с текстами, коммуникативного взаимодействия и др.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60363" y="1331913"/>
            <a:ext cx="9069387" cy="936625"/>
          </a:xfrm>
        </p:spPr>
        <p:txBody>
          <a:bodyPr/>
          <a:lstStyle/>
          <a:p>
            <a:pPr eaLnBrk="1"/>
            <a:r>
              <a:rPr lang="ru-RU" sz="3200" b="1" smtClean="0">
                <a:solidFill>
                  <a:srgbClr val="003399"/>
                </a:solidFill>
              </a:rPr>
              <a:t>Что такое универсальные учебные действия?</a:t>
            </a:r>
            <a:r>
              <a:rPr lang="ru-RU" sz="3200" smtClean="0">
                <a:solidFill>
                  <a:srgbClr val="003399"/>
                </a:solidFill>
              </a:rPr>
              <a:t/>
            </a:r>
            <a:br>
              <a:rPr lang="ru-RU" sz="3200" smtClean="0">
                <a:solidFill>
                  <a:srgbClr val="003399"/>
                </a:solidFill>
              </a:rPr>
            </a:br>
            <a:endParaRPr lang="ru-RU" sz="3200" smtClean="0">
              <a:solidFill>
                <a:srgbClr val="003399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238" y="2411413"/>
            <a:ext cx="9361487" cy="4344987"/>
          </a:xfrm>
        </p:spPr>
        <p:txBody>
          <a:bodyPr/>
          <a:lstStyle/>
          <a:p>
            <a:pPr marL="0" indent="0" algn="just" eaLnBrk="1">
              <a:lnSpc>
                <a:spcPct val="83000"/>
              </a:lnSpc>
              <a:buFont typeface="Times New Roman" pitchFamily="18" charset="0"/>
              <a:buNone/>
            </a:pPr>
            <a:r>
              <a:rPr lang="ru-RU" sz="2400" smtClean="0"/>
              <a:t>      Неотъемлемой частью  нового стандарта являются </a:t>
            </a:r>
            <a:r>
              <a:rPr lang="ru-RU" sz="2400" b="1" smtClean="0"/>
              <a:t>универсальные учебные действия</a:t>
            </a:r>
            <a:r>
              <a:rPr lang="ru-RU" sz="2400" smtClean="0"/>
              <a:t> (УУД). Под УУД понимают «</a:t>
            </a:r>
            <a:r>
              <a:rPr lang="ru-RU" sz="2400" b="1" smtClean="0"/>
              <a:t>общеучебные умения», «общие способы деятельности», «надпредметные действия»</a:t>
            </a:r>
            <a:r>
              <a:rPr lang="ru-RU" sz="2400" smtClean="0"/>
              <a:t> и т.п. </a:t>
            </a:r>
          </a:p>
          <a:p>
            <a:pPr marL="0" indent="0" algn="just" eaLnBrk="1">
              <a:lnSpc>
                <a:spcPct val="83000"/>
              </a:lnSpc>
              <a:buFont typeface="Times New Roman" pitchFamily="18" charset="0"/>
              <a:buNone/>
            </a:pPr>
            <a:r>
              <a:rPr lang="ru-RU" sz="2400" smtClean="0"/>
              <a:t>К   УУД относятся:</a:t>
            </a:r>
            <a:endParaRPr lang="ru-RU" sz="2400" b="1" smtClean="0"/>
          </a:p>
          <a:p>
            <a:pPr marL="0" indent="0" algn="just" eaLnBrk="1">
              <a:lnSpc>
                <a:spcPct val="83000"/>
              </a:lnSpc>
              <a:buFont typeface="Times New Roman" pitchFamily="18" charset="0"/>
              <a:buNone/>
            </a:pPr>
            <a:r>
              <a:rPr lang="ru-RU" sz="2400" b="1" smtClean="0"/>
              <a:t>Личностные  - </a:t>
            </a:r>
            <a:r>
              <a:rPr lang="ru-RU" sz="2400" smtClean="0"/>
              <a:t>готовность к жизненному и личностному самоопределению, знания моральных норм, умения выделять нравственный аспект поведения и соотносить поступки и события с принятыми этическими нормами, ориентация в жизненных ролях и межличностных отношениях </a:t>
            </a:r>
            <a:r>
              <a:rPr lang="ru-RU" sz="2400" i="1" smtClean="0"/>
              <a:t>(формируются во время выполнения заданий, в которых школьникам предлагается дать собственную оценку)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1403350"/>
            <a:ext cx="9069388" cy="936625"/>
          </a:xfrm>
        </p:spPr>
        <p:txBody>
          <a:bodyPr/>
          <a:lstStyle/>
          <a:p>
            <a:pPr eaLnBrk="1"/>
            <a:r>
              <a:rPr lang="ru-RU" sz="3200" b="1" smtClean="0">
                <a:solidFill>
                  <a:srgbClr val="003399"/>
                </a:solidFill>
              </a:rPr>
              <a:t>Что такое универсальные учебные действия?</a:t>
            </a:r>
            <a:r>
              <a:rPr lang="ru-RU" sz="3200" smtClean="0">
                <a:solidFill>
                  <a:srgbClr val="003399"/>
                </a:solidFill>
              </a:rPr>
              <a:t/>
            </a:r>
            <a:br>
              <a:rPr lang="ru-RU" sz="3200" smtClean="0">
                <a:solidFill>
                  <a:srgbClr val="003399"/>
                </a:solidFill>
              </a:rPr>
            </a:br>
            <a:endParaRPr lang="ru-RU" sz="3200" smtClean="0">
              <a:solidFill>
                <a:srgbClr val="003399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238" y="2700338"/>
            <a:ext cx="9069387" cy="4056062"/>
          </a:xfrm>
        </p:spPr>
        <p:txBody>
          <a:bodyPr/>
          <a:lstStyle/>
          <a:p>
            <a:pPr algn="just" eaLnBrk="1">
              <a:lnSpc>
                <a:spcPct val="83000"/>
              </a:lnSpc>
              <a:buFont typeface="Times New Roman" pitchFamily="18" charset="0"/>
              <a:buNone/>
            </a:pPr>
            <a:r>
              <a:rPr lang="ru-RU" sz="2400" b="1" smtClean="0"/>
              <a:t>Регулятивные</a:t>
            </a:r>
            <a:r>
              <a:rPr lang="ru-RU" sz="2400" smtClean="0"/>
              <a:t> – умение поставить учебную цель, задачу на основе того, что уже известно и усвоено; умение планировать последовательность своих действий для достижения конечного результата; умение прогнозировать результат своих действий; умение контролировать свои действия и соотносить способы действий с их результатами с заданным эталоном; умение корректировать свои действия в случае расхождения эталона с реальным действием и его продуктом; умение оценивать качество и уровень усвоения знаний </a:t>
            </a:r>
            <a:r>
              <a:rPr lang="ru-RU" sz="2400" i="1" smtClean="0"/>
              <a:t>(формируются при выполнении заданий, в которых обучающимся предлагается обсудить проблемные вопросы, а затем сравнить свой результат с выводом в рамке)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1331913"/>
            <a:ext cx="9069387" cy="1260475"/>
          </a:xfrm>
        </p:spPr>
        <p:txBody>
          <a:bodyPr/>
          <a:lstStyle/>
          <a:p>
            <a:pPr eaLnBrk="1"/>
            <a:r>
              <a:rPr lang="ru-RU" sz="3600" b="1" smtClean="0">
                <a:solidFill>
                  <a:srgbClr val="003399"/>
                </a:solidFill>
              </a:rPr>
              <a:t>Что такое универсальные учебные действия?</a:t>
            </a:r>
            <a:endParaRPr lang="ru-RU" sz="3600" smtClean="0">
              <a:solidFill>
                <a:srgbClr val="003399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238" y="2843213"/>
            <a:ext cx="9069387" cy="3913187"/>
          </a:xfrm>
        </p:spPr>
        <p:txBody>
          <a:bodyPr/>
          <a:lstStyle/>
          <a:p>
            <a:pPr algn="just" eaLnBrk="1">
              <a:lnSpc>
                <a:spcPct val="73000"/>
              </a:lnSpc>
              <a:buFont typeface="Times New Roman" pitchFamily="18" charset="0"/>
              <a:buNone/>
            </a:pPr>
            <a:r>
              <a:rPr lang="ru-RU" sz="2000" b="1" smtClean="0"/>
              <a:t>Познавательные </a:t>
            </a:r>
            <a:r>
              <a:rPr lang="ru-RU" sz="2000" i="1" smtClean="0"/>
              <a:t>– </a:t>
            </a:r>
            <a:r>
              <a:rPr lang="ru-RU" sz="2000" smtClean="0"/>
              <a:t>самостоятельное выделение  и формулирование познавательной цели; поиск и выделение необходимой информации; применение методов информационного поиска; умение структурировать знания; умение осознанно и произвольно строить речевое высказывание в устной и письменной форме; выбор наиболее эффективных способов решения задач; контроль и оценка процесса и результата деятельности; смысловое чтение; определение основной и второстепенной информации; умение адекватно, подробно, сжать, выборочно передавать содержание текста, составлять тексты различных жанров; анализ объектов с целью выделения признаков; установление причинно-следственных связей; построение логической цепи рассуждений, доказательство; выдвижение гипотез и их обоснование и т.п. </a:t>
            </a:r>
            <a:r>
              <a:rPr lang="ru-RU" sz="2000" i="1" smtClean="0"/>
              <a:t>(формируются в результате выполнения продуктивных заданий, правильный результат выполнения которых нельзя найти в учебнике в готовом виде)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76263" y="1116013"/>
            <a:ext cx="9069387" cy="1260475"/>
          </a:xfrm>
        </p:spPr>
        <p:txBody>
          <a:bodyPr/>
          <a:lstStyle/>
          <a:p>
            <a:pPr eaLnBrk="1"/>
            <a:r>
              <a:rPr lang="ru-RU" sz="3600" b="1" smtClean="0">
                <a:solidFill>
                  <a:srgbClr val="003399"/>
                </a:solidFill>
              </a:rPr>
              <a:t>Что такое универсальные учебные действия?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238" y="2484438"/>
            <a:ext cx="9069387" cy="4679950"/>
          </a:xfrm>
        </p:spPr>
        <p:txBody>
          <a:bodyPr/>
          <a:lstStyle/>
          <a:p>
            <a:pPr marL="0" indent="0" algn="just" eaLnBrk="1">
              <a:lnSpc>
                <a:spcPct val="73000"/>
              </a:lnSpc>
              <a:buFont typeface="Times New Roman" pitchFamily="18" charset="0"/>
              <a:buNone/>
            </a:pPr>
            <a:r>
              <a:rPr lang="ru-RU" sz="2400" b="1" smtClean="0"/>
              <a:t>Коммуникативные –</a:t>
            </a:r>
            <a:r>
              <a:rPr lang="ru-RU" sz="2400" i="1" smtClean="0"/>
              <a:t> </a:t>
            </a:r>
            <a:r>
              <a:rPr lang="ru-RU" sz="2400" smtClean="0"/>
              <a:t>планирование учебного сотрудничества с учителем и сверстниками; постановка вопросов; разрешение конфликтов; управление поведением партнера; умение с достаточной полнотой и точностью выражать свои мысли; владение монологической и диалогической формами речи </a:t>
            </a:r>
            <a:r>
              <a:rPr lang="ru-RU" sz="2400" i="1" smtClean="0"/>
              <a:t>(формируются при организации работы в группе)</a:t>
            </a:r>
            <a:endParaRPr lang="ru-RU" sz="2400" smtClean="0"/>
          </a:p>
          <a:p>
            <a:pPr marL="0" indent="0" eaLnBrk="1">
              <a:lnSpc>
                <a:spcPct val="73000"/>
              </a:lnSpc>
              <a:buFont typeface="Times New Roman" pitchFamily="18" charset="0"/>
              <a:buNone/>
            </a:pPr>
            <a:endParaRPr lang="ru-RU" sz="2400" smtClean="0"/>
          </a:p>
          <a:p>
            <a:pPr marL="0" indent="0" algn="just" eaLnBrk="1">
              <a:lnSpc>
                <a:spcPct val="73000"/>
              </a:lnSpc>
              <a:buFont typeface="Times New Roman" pitchFamily="18" charset="0"/>
              <a:buNone/>
            </a:pPr>
            <a:r>
              <a:rPr lang="ru-RU" sz="2400" smtClean="0"/>
              <a:t>Важным элементом формирования универсальных учебных действий обучающихся являются ориентировка младших школьников в информационных и коммуникативных технологиях (ИКТ) и формирование способности их грамотно применять (ИКТ-компетентность). Использование современных цифровых инструментов и коммуникационных сред является наиболее естественным способом формирования УУД.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1476375"/>
            <a:ext cx="9069388" cy="719138"/>
          </a:xfrm>
        </p:spPr>
        <p:txBody>
          <a:bodyPr/>
          <a:lstStyle/>
          <a:p>
            <a:pPr eaLnBrk="1"/>
            <a:r>
              <a:rPr lang="ru-RU" sz="3200" b="1" smtClean="0">
                <a:solidFill>
                  <a:srgbClr val="003399"/>
                </a:solidFill>
              </a:rPr>
              <a:t>Что изучается с использованием ИКТ?</a:t>
            </a:r>
            <a:endParaRPr lang="ru-RU" sz="3200" smtClean="0">
              <a:solidFill>
                <a:srgbClr val="003399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238" y="2843213"/>
            <a:ext cx="9069387" cy="3913187"/>
          </a:xfrm>
        </p:spPr>
        <p:txBody>
          <a:bodyPr/>
          <a:lstStyle/>
          <a:p>
            <a:pPr marL="0" indent="0" algn="just" eaLnBrk="1">
              <a:lnSpc>
                <a:spcPct val="83000"/>
              </a:lnSpc>
              <a:buFont typeface="Times New Roman" pitchFamily="18" charset="0"/>
              <a:buNone/>
            </a:pPr>
            <a:r>
              <a:rPr lang="ru-RU" sz="2400" smtClean="0"/>
              <a:t>Отличительной особенностью начала обучения является то, что наряду с традиционным письмом ребенок сразу начинает осваивать клавиатурный набор текста. Сегодня многие родители, постоянно использующие компьютер в профессиональной и личной жизни, понимают его возможности для создания и редактирования текстов, поэтому должны понимать важность включения этого компонента в образовательный процесс наравне с традиционным письмом.</a:t>
            </a:r>
            <a:br>
              <a:rPr lang="ru-RU" sz="2400" smtClean="0"/>
            </a:br>
            <a:r>
              <a:rPr lang="ru-RU" sz="2400" smtClean="0"/>
              <a:t>       </a:t>
            </a:r>
          </a:p>
          <a:p>
            <a:pPr marL="0" indent="0" algn="just" eaLnBrk="1">
              <a:lnSpc>
                <a:spcPct val="83000"/>
              </a:lnSpc>
              <a:buFont typeface="Times New Roman" pitchFamily="18" charset="0"/>
              <a:buNone/>
            </a:pPr>
            <a:r>
              <a:rPr lang="ru-RU" sz="2400" smtClean="0"/>
              <a:t>В контексте изучения всех предметов должны широко использоваться различные источники информации, в том числе, в доступном Интернете.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1258888"/>
            <a:ext cx="9069387" cy="647700"/>
          </a:xfrm>
        </p:spPr>
        <p:txBody>
          <a:bodyPr/>
          <a:lstStyle/>
          <a:p>
            <a:pPr eaLnBrk="1"/>
            <a:r>
              <a:rPr lang="ru-RU" sz="3200" b="1" smtClean="0">
                <a:solidFill>
                  <a:srgbClr val="003399"/>
                </a:solidFill>
              </a:rPr>
              <a:t>Что такое проектный метод обучения?</a:t>
            </a:r>
            <a:endParaRPr lang="ru-RU" sz="3200" smtClean="0">
              <a:solidFill>
                <a:srgbClr val="003399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338" y="2124075"/>
            <a:ext cx="9505950" cy="4968875"/>
          </a:xfrm>
        </p:spPr>
        <p:txBody>
          <a:bodyPr/>
          <a:lstStyle/>
          <a:p>
            <a:pPr marL="0" indent="0" algn="just" eaLnBrk="1">
              <a:lnSpc>
                <a:spcPct val="73000"/>
              </a:lnSpc>
              <a:buFont typeface="Times New Roman" pitchFamily="18" charset="0"/>
              <a:buNone/>
            </a:pPr>
            <a:r>
              <a:rPr lang="ru-RU" sz="1400" smtClean="0"/>
              <a:t>      В современной школе широко применяется метод проекта. Средства ИКТ являются наиболее перспективным средством реализации проектной методики обучения </a:t>
            </a:r>
          </a:p>
          <a:p>
            <a:pPr marL="0" indent="0" algn="just" eaLnBrk="1">
              <a:lnSpc>
                <a:spcPct val="73000"/>
              </a:lnSpc>
              <a:buFont typeface="Times New Roman" pitchFamily="18" charset="0"/>
              <a:buNone/>
            </a:pPr>
            <a:r>
              <a:rPr lang="ru-RU" sz="1400" smtClean="0"/>
              <a:t>Во время выполнения проекта:</a:t>
            </a:r>
          </a:p>
          <a:p>
            <a:pPr marL="0" indent="0" algn="just" eaLnBrk="1">
              <a:lnSpc>
                <a:spcPct val="73000"/>
              </a:lnSpc>
              <a:buFont typeface="Wingdings" pitchFamily="2" charset="2"/>
              <a:buChar char="ü"/>
            </a:pPr>
            <a:r>
              <a:rPr lang="ru-RU" sz="1400" smtClean="0"/>
              <a:t>формируется активная, самостоятельная и инициативная позиция учащихся в учении;</a:t>
            </a:r>
          </a:p>
          <a:p>
            <a:pPr marL="0" indent="0" algn="just" eaLnBrk="1">
              <a:lnSpc>
                <a:spcPct val="73000"/>
              </a:lnSpc>
              <a:buFont typeface="Wingdings" pitchFamily="2" charset="2"/>
              <a:buChar char="ü"/>
            </a:pPr>
            <a:r>
              <a:rPr lang="ru-RU" sz="1400" smtClean="0"/>
              <a:t>развиваются  общеучебные умения и навыки: исследовательские, рефлексивные, самооценочные;</a:t>
            </a:r>
          </a:p>
          <a:p>
            <a:pPr marL="0" indent="0" algn="just" eaLnBrk="1">
              <a:lnSpc>
                <a:spcPct val="73000"/>
              </a:lnSpc>
              <a:buFont typeface="Wingdings" pitchFamily="2" charset="2"/>
              <a:buChar char="ü"/>
            </a:pPr>
            <a:r>
              <a:rPr lang="ru-RU" sz="1400" smtClean="0"/>
              <a:t>формируются не просто умения, а компетенции, т.е. умения, непосредственно сопряженные с опытом их применения в практической деятельности;</a:t>
            </a:r>
            <a:br>
              <a:rPr lang="ru-RU" sz="1400" smtClean="0"/>
            </a:br>
            <a:r>
              <a:rPr lang="ru-RU" sz="1400" smtClean="0"/>
              <a:t>реализуется принцип связи обучения с жизнью.</a:t>
            </a:r>
          </a:p>
          <a:p>
            <a:pPr marL="0" indent="0" algn="just" eaLnBrk="1">
              <a:lnSpc>
                <a:spcPct val="73000"/>
              </a:lnSpc>
              <a:buFont typeface="Times New Roman" pitchFamily="18" charset="0"/>
              <a:buNone/>
            </a:pPr>
            <a:r>
              <a:rPr lang="ru-RU" sz="1400" smtClean="0"/>
              <a:t>      В основу метода проектов положена идея о направленности учебно-познавательной деятельности школьников на результат, который получается при решении той или иной практически или теоретически значимой проблемы:</a:t>
            </a:r>
            <a:endParaRPr lang="ru-RU" sz="1400" b="1" smtClean="0"/>
          </a:p>
          <a:p>
            <a:pPr marL="179388" lvl="1" indent="0" algn="just" eaLnBrk="1">
              <a:lnSpc>
                <a:spcPct val="73000"/>
              </a:lnSpc>
              <a:buFont typeface="Wingdings" pitchFamily="2" charset="2"/>
              <a:buChar char="ü"/>
            </a:pPr>
            <a:r>
              <a:rPr lang="ru-RU" sz="1400" b="1" smtClean="0"/>
              <a:t>внешний результат</a:t>
            </a:r>
            <a:r>
              <a:rPr lang="ru-RU" sz="1400" smtClean="0"/>
              <a:t> можно увидеть, осмыслить, применить в реальной практической деятельности.</a:t>
            </a:r>
            <a:endParaRPr lang="ru-RU" sz="1400" b="1" smtClean="0"/>
          </a:p>
          <a:p>
            <a:pPr marL="179388" lvl="1" indent="0" algn="just" eaLnBrk="1">
              <a:lnSpc>
                <a:spcPct val="73000"/>
              </a:lnSpc>
              <a:buFont typeface="Wingdings" pitchFamily="2" charset="2"/>
              <a:buChar char="ü"/>
            </a:pPr>
            <a:r>
              <a:rPr lang="ru-RU" sz="1400" b="1" smtClean="0"/>
              <a:t>внутренний результат</a:t>
            </a:r>
            <a:r>
              <a:rPr lang="ru-RU" sz="1400" smtClean="0"/>
              <a:t> – опыт деятельности – становится бесценным достоянием учащегося, соединяя в себе знания и умения, компетенции и ценности. </a:t>
            </a:r>
          </a:p>
          <a:p>
            <a:pPr marL="0" indent="0" algn="just" eaLnBrk="1">
              <a:lnSpc>
                <a:spcPct val="73000"/>
              </a:lnSpc>
              <a:buFont typeface="Times New Roman" pitchFamily="18" charset="0"/>
              <a:buNone/>
            </a:pPr>
            <a:r>
              <a:rPr lang="ru-RU" sz="1400" smtClean="0"/>
              <a:t>     В 1-ом классе реализуется цикл проектов, участвуя в которых,  дети знакомятся друг с другом, обмениваются информацией о себе, о школе, о своих интересах и увлечениях. Это проекты:</a:t>
            </a:r>
          </a:p>
          <a:p>
            <a:pPr marL="0" indent="0" algn="just" eaLnBrk="1">
              <a:lnSpc>
                <a:spcPct val="73000"/>
              </a:lnSpc>
              <a:buFont typeface="Wingdings" pitchFamily="2" charset="2"/>
              <a:buChar char="ü"/>
            </a:pPr>
            <a:r>
              <a:rPr lang="ru-RU" sz="1400" smtClean="0"/>
              <a:t> «Я и мое имя», </a:t>
            </a:r>
          </a:p>
          <a:p>
            <a:pPr marL="0" indent="0" algn="just" eaLnBrk="1">
              <a:lnSpc>
                <a:spcPct val="73000"/>
              </a:lnSpc>
              <a:buFont typeface="Wingdings" pitchFamily="2" charset="2"/>
              <a:buChar char="ü"/>
            </a:pPr>
            <a:r>
              <a:rPr lang="ru-RU" sz="1400" smtClean="0"/>
              <a:t>«Моя семья», </a:t>
            </a:r>
          </a:p>
          <a:p>
            <a:pPr marL="0" indent="0" algn="just" eaLnBrk="1">
              <a:lnSpc>
                <a:spcPct val="73000"/>
              </a:lnSpc>
              <a:buFont typeface="Wingdings" pitchFamily="2" charset="2"/>
              <a:buChar char="ü"/>
            </a:pPr>
            <a:r>
              <a:rPr lang="ru-RU" sz="1400" smtClean="0"/>
              <a:t>совместное издание Азбуки и многое другое.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60363" y="1258888"/>
            <a:ext cx="9069387" cy="576262"/>
          </a:xfrm>
        </p:spPr>
        <p:txBody>
          <a:bodyPr/>
          <a:lstStyle/>
          <a:p>
            <a:pPr eaLnBrk="1"/>
            <a:r>
              <a:rPr lang="ru-RU" sz="3200" b="1" smtClean="0">
                <a:solidFill>
                  <a:srgbClr val="003399"/>
                </a:solidFill>
              </a:rPr>
              <a:t>Что такое интегрированный подход к обучению?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238" y="2411413"/>
            <a:ext cx="9069387" cy="4344987"/>
          </a:xfrm>
        </p:spPr>
        <p:txBody>
          <a:bodyPr/>
          <a:lstStyle/>
          <a:p>
            <a:pPr marL="0" indent="0" algn="just" eaLnBrk="1">
              <a:buFont typeface="Times New Roman" pitchFamily="18" charset="0"/>
              <a:buNone/>
            </a:pPr>
            <a:r>
              <a:rPr lang="ru-RU" sz="2800" smtClean="0"/>
              <a:t>    Интегрированный подход к обучению предполагает активное использование знаний, полученных при изучении одного предмета, на уроках по другим предметам. Например, на уроке русского языка идет работа над текстами-описаниями, эта же работа продолжается на уроке окружающего мира, например, в связи с изучением времен года. Результатом этой деятельности становится, например, видеорепортаж, описывающий картины природы, природные явления и т.п.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1258888"/>
            <a:ext cx="9069387" cy="1260475"/>
          </a:xfrm>
        </p:spPr>
        <p:txBody>
          <a:bodyPr/>
          <a:lstStyle/>
          <a:p>
            <a:pPr eaLnBrk="1"/>
            <a:r>
              <a:rPr lang="ru-RU" sz="3200" b="1" smtClean="0">
                <a:solidFill>
                  <a:srgbClr val="003399"/>
                </a:solidFill>
              </a:rPr>
              <a:t>Что такое информационно-образовательная среда?</a:t>
            </a:r>
            <a:r>
              <a:rPr lang="ru-RU" sz="3200" smtClean="0">
                <a:solidFill>
                  <a:srgbClr val="003399"/>
                </a:solidFill>
              </a:rPr>
              <a:t/>
            </a:r>
            <a:br>
              <a:rPr lang="ru-RU" sz="3200" smtClean="0">
                <a:solidFill>
                  <a:srgbClr val="003399"/>
                </a:solidFill>
              </a:rPr>
            </a:br>
            <a:endParaRPr lang="ru-RU" sz="3200" smtClean="0">
              <a:solidFill>
                <a:srgbClr val="003399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238" y="2627313"/>
            <a:ext cx="9069387" cy="4129087"/>
          </a:xfrm>
        </p:spPr>
        <p:txBody>
          <a:bodyPr/>
          <a:lstStyle/>
          <a:p>
            <a:pPr marL="0" indent="0" algn="just" eaLnBrk="1">
              <a:lnSpc>
                <a:spcPct val="73000"/>
              </a:lnSpc>
              <a:buFont typeface="Times New Roman" pitchFamily="18" charset="0"/>
              <a:buNone/>
            </a:pPr>
            <a:r>
              <a:rPr lang="ru-RU" sz="2800" smtClean="0"/>
              <a:t>    Требования к информационно-образовательной среде (ИС) являются составной частью Стандарта. ИС должна обеспечивать возможности для информатизации работы любого учителя и учащегося. Через ИС учащиеся имеют контролируемый доступ к образовательным ресурсам и Интернету, могут взаимодействовать дистанционно, в том числе и во внеурочное время. Родители должны иметь возможность видеть в информационной среде качественные результаты обучения своих детей и оценку учителя (например, через электронный журнал).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76263" y="1187450"/>
            <a:ext cx="9069387" cy="1008063"/>
          </a:xfrm>
        </p:spPr>
        <p:txBody>
          <a:bodyPr/>
          <a:lstStyle/>
          <a:p>
            <a:pPr eaLnBrk="1"/>
            <a:r>
              <a:rPr lang="ru-RU" sz="3200" b="1" smtClean="0">
                <a:solidFill>
                  <a:srgbClr val="003399"/>
                </a:solidFill>
              </a:rPr>
              <a:t>Что такое внеурочная деятельность, каковы ее особенности 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238" y="2124075"/>
            <a:ext cx="9361487" cy="5040313"/>
          </a:xfrm>
        </p:spPr>
        <p:txBody>
          <a:bodyPr/>
          <a:lstStyle/>
          <a:p>
            <a:pPr marL="0" indent="0" eaLnBrk="1">
              <a:lnSpc>
                <a:spcPct val="73000"/>
              </a:lnSpc>
              <a:buFont typeface="Times New Roman" pitchFamily="18" charset="0"/>
              <a:buNone/>
            </a:pPr>
            <a:endParaRPr lang="ru-RU" sz="2000" smtClean="0"/>
          </a:p>
          <a:p>
            <a:pPr marL="0" indent="0" algn="just" eaLnBrk="1">
              <a:lnSpc>
                <a:spcPct val="73000"/>
              </a:lnSpc>
              <a:buFont typeface="Times New Roman" pitchFamily="18" charset="0"/>
              <a:buNone/>
            </a:pPr>
            <a:r>
              <a:rPr lang="ru-RU" sz="2000" smtClean="0"/>
              <a:t>       </a:t>
            </a:r>
            <a:r>
              <a:rPr lang="ru-RU" sz="1600" smtClean="0"/>
              <a:t>Стандарт предполагает реализацию в образовательном учреждении как урочной, так и внеурочной деятельности. Внеурочная деятельность организуется по направлениям развития личности (спортивно-оздоровительное, духовно-нравственное, социальное, общеинтеллектуальное, общекультурное).</a:t>
            </a:r>
          </a:p>
          <a:p>
            <a:pPr marL="0" indent="0" algn="just" eaLnBrk="1">
              <a:lnSpc>
                <a:spcPct val="73000"/>
              </a:lnSpc>
              <a:buFont typeface="Times New Roman" pitchFamily="18" charset="0"/>
              <a:buNone/>
            </a:pPr>
            <a:r>
              <a:rPr lang="ru-RU" sz="1600" smtClean="0"/>
              <a:t>         Содержание занятий должно формироваться с учетом пожеланий обучающихся и их родителей (законных представителей).</a:t>
            </a:r>
          </a:p>
          <a:p>
            <a:pPr marL="0" indent="0" algn="just" eaLnBrk="1">
              <a:lnSpc>
                <a:spcPct val="73000"/>
              </a:lnSpc>
              <a:buFont typeface="Times New Roman" pitchFamily="18" charset="0"/>
              <a:buNone/>
            </a:pPr>
            <a:r>
              <a:rPr lang="ru-RU" sz="1600" smtClean="0"/>
              <a:t>         Во внеурочную деятельность могут входить: </a:t>
            </a:r>
          </a:p>
          <a:p>
            <a:pPr marL="179388" lvl="1" indent="0" algn="just" eaLnBrk="1">
              <a:lnSpc>
                <a:spcPct val="73000"/>
              </a:lnSpc>
              <a:buFont typeface="Wingdings" pitchFamily="2" charset="2"/>
              <a:buChar char="ü"/>
            </a:pPr>
            <a:r>
              <a:rPr lang="ru-RU" sz="1600" smtClean="0"/>
              <a:t>выполнение домашних заданий (начиная со второго полугодия), </a:t>
            </a:r>
          </a:p>
          <a:p>
            <a:pPr marL="179388" lvl="1" indent="0" algn="just" eaLnBrk="1">
              <a:lnSpc>
                <a:spcPct val="73000"/>
              </a:lnSpc>
              <a:buFont typeface="Wingdings" pitchFamily="2" charset="2"/>
              <a:buChar char="ü"/>
            </a:pPr>
            <a:r>
              <a:rPr lang="ru-RU" sz="1600" smtClean="0"/>
              <a:t>индивидуальные занятия учителя с детьми, требующими психолого-педагогической  и коррекционной поддержки (в том числе – индивидуальные занятия по постановке устной речи, почерка и письменной речи и т.д.), </a:t>
            </a:r>
          </a:p>
          <a:p>
            <a:pPr marL="179388" lvl="1" indent="0" algn="just" eaLnBrk="1">
              <a:lnSpc>
                <a:spcPct val="73000"/>
              </a:lnSpc>
              <a:buFont typeface="Wingdings" pitchFamily="2" charset="2"/>
              <a:buChar char="ü"/>
            </a:pPr>
            <a:r>
              <a:rPr lang="ru-RU" sz="1600" smtClean="0"/>
              <a:t>индивидуальные и групповые консультации (в том числе – дистанционные) для детей различных категорий, </a:t>
            </a:r>
          </a:p>
          <a:p>
            <a:pPr marL="179388" lvl="1" indent="0" algn="just" eaLnBrk="1">
              <a:lnSpc>
                <a:spcPct val="73000"/>
              </a:lnSpc>
              <a:buFont typeface="Wingdings" pitchFamily="2" charset="2"/>
              <a:buChar char="ü"/>
            </a:pPr>
            <a:r>
              <a:rPr lang="ru-RU" sz="1600" smtClean="0"/>
              <a:t>экскурсии, кружки, секции, олимпиады, соревнования, поисковые исследования и т.д.</a:t>
            </a:r>
          </a:p>
          <a:p>
            <a:pPr marL="0" indent="0" algn="just" eaLnBrk="1">
              <a:lnSpc>
                <a:spcPct val="73000"/>
              </a:lnSpc>
              <a:buFont typeface="Times New Roman" pitchFamily="18" charset="0"/>
              <a:buNone/>
            </a:pPr>
            <a:r>
              <a:rPr lang="ru-RU" sz="1600" smtClean="0"/>
              <a:t>         Время, отведенное на внеурочную деятельность, не входит в  максимальную недельную образовательную нагрузку обучающихся (в 1-м классе – 21 час). </a:t>
            </a:r>
          </a:p>
          <a:p>
            <a:pPr marL="0" indent="0" algn="just" eaLnBrk="1">
              <a:lnSpc>
                <a:spcPct val="73000"/>
              </a:lnSpc>
              <a:buFont typeface="Times New Roman" pitchFamily="18" charset="0"/>
              <a:buNone/>
            </a:pPr>
            <a:r>
              <a:rPr lang="ru-RU" sz="2000" smtClean="0"/>
              <a:t> 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6263" y="2346325"/>
            <a:ext cx="8928100" cy="287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ru-RU" sz="2800"/>
              <a:t>Главная цель введения ФГОС НОО второго поколения  заключается в создании условий, позволяющих решить стратегическую задачу Российского образования – повышение качества образования, достижение новых образовательных результатов, соответствующих современным запросам личности, общества и государства.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338" y="1768475"/>
            <a:ext cx="9285287" cy="4987925"/>
          </a:xfrm>
        </p:spPr>
        <p:txBody>
          <a:bodyPr/>
          <a:lstStyle/>
          <a:p>
            <a:pPr marL="0" indent="0" algn="ctr" eaLnBrk="1">
              <a:lnSpc>
                <a:spcPct val="73000"/>
              </a:lnSpc>
              <a:buFont typeface="Times New Roman" pitchFamily="18" charset="0"/>
              <a:buNone/>
            </a:pPr>
            <a:r>
              <a:rPr lang="ru-RU" sz="2800" b="1" smtClean="0"/>
              <a:t>        Продолжительность уроков в 1 классе  </a:t>
            </a:r>
          </a:p>
          <a:p>
            <a:pPr marL="0" indent="0" algn="ctr" eaLnBrk="1">
              <a:lnSpc>
                <a:spcPct val="73000"/>
              </a:lnSpc>
              <a:buFont typeface="Times New Roman" pitchFamily="18" charset="0"/>
              <a:buNone/>
            </a:pPr>
            <a:r>
              <a:rPr lang="ru-RU" sz="2800" smtClean="0"/>
              <a:t>    35 минут (при невозможности организовать специальное расписание звонков для 1 класса, активная фаза урока продолжается не более 35 мин.)</a:t>
            </a:r>
          </a:p>
          <a:p>
            <a:pPr marL="0" indent="0" algn="ctr" eaLnBrk="1">
              <a:lnSpc>
                <a:spcPct val="73000"/>
              </a:lnSpc>
              <a:buFont typeface="Times New Roman" pitchFamily="18" charset="0"/>
              <a:buNone/>
            </a:pPr>
            <a:r>
              <a:rPr lang="ru-RU" sz="2800" smtClean="0"/>
              <a:t>    </a:t>
            </a:r>
            <a:r>
              <a:rPr lang="ru-RU" sz="2800" b="1" smtClean="0"/>
              <a:t>Продолжительность учебного года   </a:t>
            </a:r>
          </a:p>
          <a:p>
            <a:pPr marL="0" indent="0" algn="ctr" eaLnBrk="1">
              <a:lnSpc>
                <a:spcPct val="73000"/>
              </a:lnSpc>
              <a:buFont typeface="Times New Roman" pitchFamily="18" charset="0"/>
              <a:buNone/>
            </a:pPr>
            <a:r>
              <a:rPr lang="ru-RU" sz="2800" smtClean="0"/>
              <a:t>        33 учебные недели.</a:t>
            </a:r>
          </a:p>
          <a:p>
            <a:pPr marL="0" indent="0" algn="ctr" eaLnBrk="1">
              <a:lnSpc>
                <a:spcPct val="73000"/>
              </a:lnSpc>
              <a:buFont typeface="Times New Roman" pitchFamily="18" charset="0"/>
              <a:buNone/>
            </a:pPr>
            <a:r>
              <a:rPr lang="ru-RU" sz="2800" smtClean="0"/>
              <a:t>        </a:t>
            </a:r>
            <a:r>
              <a:rPr lang="ru-RU" sz="2800" b="1" smtClean="0"/>
              <a:t>Продолжительность каникул в течение учебного года</a:t>
            </a:r>
            <a:r>
              <a:rPr lang="ru-RU" sz="2800" smtClean="0"/>
              <a:t> </a:t>
            </a:r>
          </a:p>
          <a:p>
            <a:pPr marL="0" indent="0" algn="ctr" eaLnBrk="1">
              <a:lnSpc>
                <a:spcPct val="73000"/>
              </a:lnSpc>
              <a:buFont typeface="Times New Roman" pitchFamily="18" charset="0"/>
              <a:buNone/>
            </a:pPr>
            <a:r>
              <a:rPr lang="ru-RU" sz="2800" smtClean="0"/>
              <a:t>Не менее 30 календарных дней. </a:t>
            </a:r>
          </a:p>
          <a:p>
            <a:pPr marL="0" indent="0" algn="ctr" eaLnBrk="1">
              <a:lnSpc>
                <a:spcPct val="73000"/>
              </a:lnSpc>
              <a:buFont typeface="Times New Roman" pitchFamily="18" charset="0"/>
              <a:buNone/>
            </a:pPr>
            <a:r>
              <a:rPr lang="ru-RU" sz="2800" smtClean="0"/>
              <a:t>В первых классах устанавливаются дополнительные недельные каникулы (в феврале).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1331913"/>
            <a:ext cx="9069387" cy="1260475"/>
          </a:xfrm>
        </p:spPr>
        <p:txBody>
          <a:bodyPr/>
          <a:lstStyle/>
          <a:p>
            <a:pPr eaLnBrk="1"/>
            <a:r>
              <a:rPr lang="ru-RU" sz="3200" b="1" smtClean="0">
                <a:solidFill>
                  <a:schemeClr val="accent2"/>
                </a:solidFill>
              </a:rPr>
              <a:t>Что такое </a:t>
            </a:r>
            <a:br>
              <a:rPr lang="ru-RU" sz="3200" b="1" smtClean="0">
                <a:solidFill>
                  <a:schemeClr val="accent2"/>
                </a:solidFill>
              </a:rPr>
            </a:br>
            <a:r>
              <a:rPr lang="ru-RU" sz="3200" b="1" smtClean="0">
                <a:solidFill>
                  <a:schemeClr val="accent2"/>
                </a:solidFill>
              </a:rPr>
              <a:t>Федеральный государственный стандарт</a:t>
            </a:r>
            <a:br>
              <a:rPr lang="ru-RU" sz="3200" b="1" smtClean="0">
                <a:solidFill>
                  <a:schemeClr val="accent2"/>
                </a:solidFill>
              </a:rPr>
            </a:br>
            <a:r>
              <a:rPr lang="ru-RU" sz="3200" b="1" smtClean="0">
                <a:solidFill>
                  <a:schemeClr val="accent2"/>
                </a:solidFill>
              </a:rPr>
              <a:t>начального общего образования?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238" y="2843213"/>
            <a:ext cx="9069387" cy="3913187"/>
          </a:xfrm>
        </p:spPr>
        <p:txBody>
          <a:bodyPr/>
          <a:lstStyle/>
          <a:p>
            <a:pPr algn="ctr" eaLnBrk="1">
              <a:lnSpc>
                <a:spcPct val="73000"/>
              </a:lnSpc>
              <a:buFont typeface="Times New Roman" pitchFamily="18" charset="0"/>
              <a:buNone/>
            </a:pPr>
            <a:endParaRPr lang="ru-RU" sz="2800" smtClean="0"/>
          </a:p>
          <a:p>
            <a:pPr algn="ctr" eaLnBrk="1">
              <a:lnSpc>
                <a:spcPct val="73000"/>
              </a:lnSpc>
              <a:buFont typeface="Times New Roman" pitchFamily="18" charset="0"/>
              <a:buNone/>
            </a:pPr>
            <a:r>
              <a:rPr lang="ru-RU" sz="2800" smtClean="0"/>
              <a:t>Федеральные государственные стандарты устанавливаются в Российской Федерации в соответствии с требованием Статьи 7 «Закона об образовании» и представляют собой «совокупность требований, обязательных при реализации основных образовательных программ начального общего образования (ООП НОО) образовательными учреждениями, имеющими государственную аккредитацию». </a:t>
            </a:r>
          </a:p>
          <a:p>
            <a:pPr eaLnBrk="1">
              <a:lnSpc>
                <a:spcPct val="73000"/>
              </a:lnSpc>
              <a:buFont typeface="Times New Roman" pitchFamily="18" charset="0"/>
              <a:buNone/>
            </a:pPr>
            <a:r>
              <a:rPr lang="ru-RU" sz="2800" u="sng" smtClean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1258888"/>
            <a:ext cx="9069387" cy="1008062"/>
          </a:xfrm>
        </p:spPr>
        <p:txBody>
          <a:bodyPr/>
          <a:lstStyle/>
          <a:p>
            <a:pPr eaLnBrk="1"/>
            <a:r>
              <a:rPr lang="ru-RU" sz="3200" b="1" smtClean="0">
                <a:solidFill>
                  <a:srgbClr val="003399"/>
                </a:solidFill>
              </a:rPr>
              <a:t>Какие требования выдвигает</a:t>
            </a:r>
            <a:br>
              <a:rPr lang="ru-RU" sz="3200" b="1" smtClean="0">
                <a:solidFill>
                  <a:srgbClr val="003399"/>
                </a:solidFill>
              </a:rPr>
            </a:br>
            <a:r>
              <a:rPr lang="ru-RU" sz="3200" b="1" smtClean="0">
                <a:solidFill>
                  <a:srgbClr val="003399"/>
                </a:solidFill>
              </a:rPr>
              <a:t>новый ФГОС НОО?</a:t>
            </a:r>
            <a:r>
              <a:rPr lang="ru-RU" sz="3200" smtClean="0">
                <a:solidFill>
                  <a:srgbClr val="003399"/>
                </a:solidFill>
              </a:rPr>
              <a:t/>
            </a:r>
            <a:br>
              <a:rPr lang="ru-RU" sz="3200" smtClean="0">
                <a:solidFill>
                  <a:srgbClr val="003399"/>
                </a:solidFill>
              </a:rPr>
            </a:br>
            <a:endParaRPr lang="ru-RU" sz="3200" smtClean="0">
              <a:solidFill>
                <a:srgbClr val="003399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800" y="2195513"/>
            <a:ext cx="9069388" cy="5364162"/>
          </a:xfrm>
        </p:spPr>
        <p:txBody>
          <a:bodyPr/>
          <a:lstStyle/>
          <a:p>
            <a:pPr eaLnBrk="1">
              <a:buFont typeface="Times New Roman" pitchFamily="18" charset="0"/>
              <a:buNone/>
            </a:pPr>
            <a:r>
              <a:rPr lang="ru-RU" smtClean="0"/>
              <a:t>Стандарт выдвигает три группы требований:</a:t>
            </a:r>
          </a:p>
          <a:p>
            <a:pPr algn="just" eaLnBrk="1">
              <a:buFont typeface="Times New Roman" pitchFamily="18" charset="0"/>
              <a:buNone/>
            </a:pPr>
            <a:r>
              <a:rPr lang="ru-RU" smtClean="0"/>
              <a:t>•        </a:t>
            </a:r>
            <a:r>
              <a:rPr lang="ru-RU" sz="2800" smtClean="0"/>
              <a:t>Требования к результатам освоения основной образовательной программы начального общего образования;</a:t>
            </a:r>
          </a:p>
          <a:p>
            <a:pPr algn="just" eaLnBrk="1">
              <a:buFont typeface="Times New Roman" pitchFamily="18" charset="0"/>
              <a:buNone/>
            </a:pPr>
            <a:r>
              <a:rPr lang="ru-RU" sz="2800" smtClean="0"/>
              <a:t>•        Требования к структуре основной образовательной программы начального общего образования;</a:t>
            </a:r>
          </a:p>
          <a:p>
            <a:pPr algn="just" eaLnBrk="1">
              <a:buFont typeface="Times New Roman" pitchFamily="18" charset="0"/>
              <a:buNone/>
            </a:pPr>
            <a:r>
              <a:rPr lang="ru-RU" sz="2800" smtClean="0"/>
              <a:t>•        Требования к условиям реализации основной образовательной программы начального общего образования.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1187450"/>
            <a:ext cx="9069388" cy="1260475"/>
          </a:xfrm>
        </p:spPr>
        <p:txBody>
          <a:bodyPr/>
          <a:lstStyle/>
          <a:p>
            <a:pPr eaLnBrk="1"/>
            <a:r>
              <a:rPr lang="ru-RU" sz="3200" b="1" smtClean="0">
                <a:solidFill>
                  <a:srgbClr val="003399"/>
                </a:solidFill>
              </a:rPr>
              <a:t>Что является отличительной особенностью нового Стандарта?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238" y="2411413"/>
            <a:ext cx="9069387" cy="4489450"/>
          </a:xfrm>
        </p:spPr>
        <p:txBody>
          <a:bodyPr/>
          <a:lstStyle/>
          <a:p>
            <a:pPr eaLnBrk="1">
              <a:lnSpc>
                <a:spcPct val="73000"/>
              </a:lnSpc>
              <a:buFont typeface="Times New Roman" pitchFamily="18" charset="0"/>
              <a:buNone/>
            </a:pPr>
            <a:endParaRPr lang="ru-RU" sz="1800" smtClean="0"/>
          </a:p>
          <a:p>
            <a:pPr algn="just" eaLnBrk="1">
              <a:lnSpc>
                <a:spcPct val="73000"/>
              </a:lnSpc>
              <a:buFont typeface="Wingdings" pitchFamily="2" charset="2"/>
              <a:buChar char="ü"/>
            </a:pPr>
            <a:r>
              <a:rPr lang="ru-RU" sz="2000" smtClean="0"/>
              <a:t>Меняется метод обучения (с объяснительного на деятельностный);</a:t>
            </a:r>
          </a:p>
          <a:p>
            <a:pPr algn="just" eaLnBrk="1">
              <a:lnSpc>
                <a:spcPct val="73000"/>
              </a:lnSpc>
              <a:buFont typeface="Wingdings" pitchFamily="2" charset="2"/>
              <a:buChar char="ü"/>
            </a:pPr>
            <a:r>
              <a:rPr lang="ru-RU" sz="2000" smtClean="0"/>
              <a:t>Меняется подход к оценке результатов обучения (оцениваются не только знания, умения и навыки, но и, прежде всего, метапредметные и личностные результаты)</a:t>
            </a:r>
          </a:p>
          <a:p>
            <a:pPr algn="just" eaLnBrk="1">
              <a:lnSpc>
                <a:spcPct val="73000"/>
              </a:lnSpc>
              <a:buFont typeface="Wingdings" pitchFamily="2" charset="2"/>
              <a:buChar char="ü"/>
            </a:pPr>
            <a:r>
              <a:rPr lang="ru-RU" sz="2000" smtClean="0"/>
              <a:t>Меняется система аттестации учителей (оценивается качество управления учебной деятельностью учащихся); </a:t>
            </a:r>
          </a:p>
          <a:p>
            <a:pPr algn="just" eaLnBrk="1">
              <a:lnSpc>
                <a:spcPct val="73000"/>
              </a:lnSpc>
              <a:buFont typeface="Wingdings" pitchFamily="2" charset="2"/>
              <a:buChar char="ü"/>
            </a:pPr>
            <a:r>
              <a:rPr lang="ru-RU" sz="2000" smtClean="0"/>
              <a:t>Меняется система аттестации школ (оценивается качество организации перехода школы к реализации ФГОС НОО).</a:t>
            </a:r>
          </a:p>
          <a:p>
            <a:pPr eaLnBrk="1">
              <a:lnSpc>
                <a:spcPct val="73000"/>
              </a:lnSpc>
              <a:buFont typeface="Wingdings" pitchFamily="2" charset="2"/>
              <a:buChar char="ü"/>
            </a:pPr>
            <a:endParaRPr lang="ru-RU" sz="2000" smtClean="0"/>
          </a:p>
          <a:p>
            <a:pPr algn="ctr" eaLnBrk="1">
              <a:lnSpc>
                <a:spcPct val="73000"/>
              </a:lnSpc>
              <a:buFont typeface="Times New Roman" pitchFamily="18" charset="0"/>
              <a:buNone/>
            </a:pPr>
            <a:r>
              <a:rPr lang="ru-RU" sz="2000" b="1" smtClean="0"/>
              <a:t>Целью школы становятся не только знания, </a:t>
            </a:r>
          </a:p>
          <a:p>
            <a:pPr algn="ctr" eaLnBrk="1">
              <a:lnSpc>
                <a:spcPct val="73000"/>
              </a:lnSpc>
              <a:buFont typeface="Times New Roman" pitchFamily="18" charset="0"/>
              <a:buNone/>
            </a:pPr>
            <a:r>
              <a:rPr lang="ru-RU" sz="2000" b="1" smtClean="0"/>
              <a:t>но и  умение их добывать и ими пользоваться.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1403350"/>
            <a:ext cx="9069388" cy="1260475"/>
          </a:xfrm>
        </p:spPr>
        <p:txBody>
          <a:bodyPr/>
          <a:lstStyle/>
          <a:p>
            <a:pPr eaLnBrk="1"/>
            <a:r>
              <a:rPr lang="ru-RU" sz="3200" b="1" smtClean="0">
                <a:solidFill>
                  <a:srgbClr val="003399"/>
                </a:solidFill>
              </a:rPr>
              <a:t>Какие требования к результатам обучающимся устанавливает Стандарт?</a:t>
            </a:r>
            <a:r>
              <a:rPr lang="ru-RU" sz="3200" smtClean="0">
                <a:solidFill>
                  <a:srgbClr val="003399"/>
                </a:solidFill>
              </a:rPr>
              <a:t/>
            </a:r>
            <a:br>
              <a:rPr lang="ru-RU" sz="3200" smtClean="0">
                <a:solidFill>
                  <a:srgbClr val="003399"/>
                </a:solidFill>
              </a:rPr>
            </a:br>
            <a:endParaRPr lang="ru-RU" sz="3200" smtClean="0">
              <a:solidFill>
                <a:srgbClr val="003399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800" y="2555875"/>
            <a:ext cx="9069388" cy="4176713"/>
          </a:xfrm>
        </p:spPr>
        <p:txBody>
          <a:bodyPr/>
          <a:lstStyle/>
          <a:p>
            <a:pPr algn="just" eaLnBrk="1">
              <a:lnSpc>
                <a:spcPct val="73000"/>
              </a:lnSpc>
              <a:buFont typeface="Times New Roman" pitchFamily="18" charset="0"/>
              <a:buNone/>
            </a:pPr>
            <a:r>
              <a:rPr lang="ru-RU" sz="2800" smtClean="0"/>
              <a:t>         Стандарт устанавливает требования к результатам обучающихся, освоивших основную образовательную программу начального общего образования:</a:t>
            </a:r>
            <a:endParaRPr lang="ru-RU" sz="2800" b="1" smtClean="0"/>
          </a:p>
          <a:p>
            <a:pPr algn="ctr" eaLnBrk="1">
              <a:lnSpc>
                <a:spcPct val="73000"/>
              </a:lnSpc>
              <a:buFont typeface="Times New Roman" pitchFamily="18" charset="0"/>
              <a:buNone/>
            </a:pPr>
            <a:r>
              <a:rPr lang="ru-RU" sz="2800" b="1" smtClean="0"/>
              <a:t>ЛИЧНОСТНЫМ:</a:t>
            </a:r>
            <a:endParaRPr lang="ru-RU" sz="2800" smtClean="0"/>
          </a:p>
          <a:p>
            <a:pPr lvl="1" eaLnBrk="1">
              <a:lnSpc>
                <a:spcPct val="73000"/>
              </a:lnSpc>
              <a:buFont typeface="Wingdings" pitchFamily="2" charset="2"/>
              <a:buChar char="ü"/>
            </a:pPr>
            <a:r>
              <a:rPr lang="ru-RU" sz="2400" smtClean="0"/>
              <a:t>готовность и способность обучающихся к саморазвитию, </a:t>
            </a:r>
          </a:p>
          <a:p>
            <a:pPr lvl="1" eaLnBrk="1">
              <a:lnSpc>
                <a:spcPct val="73000"/>
              </a:lnSpc>
              <a:buFont typeface="Wingdings" pitchFamily="2" charset="2"/>
              <a:buChar char="ü"/>
            </a:pPr>
            <a:r>
              <a:rPr lang="ru-RU" sz="2400" smtClean="0"/>
              <a:t>сформированность мотивации к обучению и познанию, </a:t>
            </a:r>
          </a:p>
          <a:p>
            <a:pPr lvl="1" eaLnBrk="1">
              <a:lnSpc>
                <a:spcPct val="73000"/>
              </a:lnSpc>
              <a:buFont typeface="Wingdings" pitchFamily="2" charset="2"/>
              <a:buChar char="ü"/>
            </a:pPr>
            <a:r>
              <a:rPr lang="ru-RU" sz="2400" smtClean="0"/>
              <a:t>ценностно-смысловые установки обучающихся.</a:t>
            </a:r>
          </a:p>
          <a:p>
            <a:pPr lvl="1" eaLnBrk="1">
              <a:lnSpc>
                <a:spcPct val="73000"/>
              </a:lnSpc>
              <a:buFont typeface="Wingdings" pitchFamily="2" charset="2"/>
              <a:buChar char="ü"/>
            </a:pPr>
            <a:r>
              <a:rPr lang="ru-RU" sz="2400" smtClean="0"/>
              <a:t> отражающие их индивидуально-личностные позиции; </a:t>
            </a:r>
          </a:p>
          <a:p>
            <a:pPr lvl="1" eaLnBrk="1">
              <a:lnSpc>
                <a:spcPct val="73000"/>
              </a:lnSpc>
              <a:buFont typeface="Wingdings" pitchFamily="2" charset="2"/>
              <a:buChar char="ü"/>
            </a:pPr>
            <a:r>
              <a:rPr lang="ru-RU" sz="2400" smtClean="0"/>
              <a:t>сформированность основ гражданской идентичности;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1331913"/>
            <a:ext cx="9069387" cy="1260475"/>
          </a:xfrm>
        </p:spPr>
        <p:txBody>
          <a:bodyPr/>
          <a:lstStyle/>
          <a:p>
            <a:pPr eaLnBrk="1"/>
            <a:r>
              <a:rPr lang="ru-RU" sz="3200" b="1" smtClean="0">
                <a:solidFill>
                  <a:srgbClr val="003399"/>
                </a:solidFill>
              </a:rPr>
              <a:t>Какие требования к результатам обучающимся устанавливает Стандарт?</a:t>
            </a:r>
            <a:r>
              <a:rPr lang="ru-RU" sz="3200" smtClean="0">
                <a:solidFill>
                  <a:srgbClr val="003399"/>
                </a:solidFill>
              </a:rPr>
              <a:t/>
            </a:r>
            <a:br>
              <a:rPr lang="ru-RU" sz="3200" smtClean="0">
                <a:solidFill>
                  <a:srgbClr val="003399"/>
                </a:solidFill>
              </a:rPr>
            </a:br>
            <a:endParaRPr lang="ru-RU" sz="3200" smtClean="0">
              <a:solidFill>
                <a:srgbClr val="003399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238" y="2987675"/>
            <a:ext cx="9069387" cy="3768725"/>
          </a:xfrm>
        </p:spPr>
        <p:txBody>
          <a:bodyPr/>
          <a:lstStyle/>
          <a:p>
            <a:pPr algn="ctr" eaLnBrk="1">
              <a:buFont typeface="Times New Roman" pitchFamily="18" charset="0"/>
              <a:buNone/>
            </a:pPr>
            <a:r>
              <a:rPr lang="ru-RU" b="1" smtClean="0"/>
              <a:t>МЕТАПРЕДМЕТНЫМ:</a:t>
            </a:r>
            <a:endParaRPr lang="ru-RU" smtClean="0"/>
          </a:p>
          <a:p>
            <a:pPr lvl="1" eaLnBrk="1">
              <a:buFont typeface="Wingdings" pitchFamily="2" charset="2"/>
              <a:buChar char="ü"/>
            </a:pPr>
            <a:r>
              <a:rPr lang="ru-RU" smtClean="0"/>
              <a:t>освоение обучающимися универсальные учебные действия (познавательные, регулятивные и коммуникативные), </a:t>
            </a:r>
          </a:p>
          <a:p>
            <a:pPr lvl="1" eaLnBrk="1">
              <a:buFont typeface="Wingdings" pitchFamily="2" charset="2"/>
              <a:buChar char="ü"/>
            </a:pPr>
            <a:r>
              <a:rPr lang="ru-RU" smtClean="0"/>
              <a:t>межпредметными понятиями.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1331913"/>
            <a:ext cx="9069387" cy="1260475"/>
          </a:xfrm>
        </p:spPr>
        <p:txBody>
          <a:bodyPr/>
          <a:lstStyle/>
          <a:p>
            <a:pPr eaLnBrk="1"/>
            <a:r>
              <a:rPr lang="ru-RU" sz="3200" b="1" smtClean="0">
                <a:solidFill>
                  <a:srgbClr val="003399"/>
                </a:solidFill>
              </a:rPr>
              <a:t>Какие требования к результатам обучающимся устанавливает Стандарт?</a:t>
            </a:r>
            <a:r>
              <a:rPr lang="ru-RU" sz="3200" smtClean="0">
                <a:solidFill>
                  <a:srgbClr val="003399"/>
                </a:solidFill>
              </a:rPr>
              <a:t/>
            </a:r>
            <a:br>
              <a:rPr lang="ru-RU" sz="3200" smtClean="0">
                <a:solidFill>
                  <a:srgbClr val="003399"/>
                </a:solidFill>
              </a:rPr>
            </a:br>
            <a:endParaRPr lang="ru-RU" sz="3200" smtClean="0">
              <a:solidFill>
                <a:srgbClr val="003399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238" y="2339975"/>
            <a:ext cx="9069387" cy="4416425"/>
          </a:xfrm>
        </p:spPr>
        <p:txBody>
          <a:bodyPr/>
          <a:lstStyle/>
          <a:p>
            <a:pPr algn="ctr" eaLnBrk="1">
              <a:lnSpc>
                <a:spcPct val="83000"/>
              </a:lnSpc>
              <a:buFont typeface="Times New Roman" pitchFamily="18" charset="0"/>
              <a:buNone/>
            </a:pPr>
            <a:r>
              <a:rPr lang="ru-RU" b="1" smtClean="0"/>
              <a:t>ПРЕДМЕТНЫМ:</a:t>
            </a:r>
          </a:p>
          <a:p>
            <a:pPr algn="just" eaLnBrk="1">
              <a:lnSpc>
                <a:spcPct val="83000"/>
              </a:lnSpc>
              <a:buFont typeface="Wingdings" pitchFamily="2" charset="2"/>
              <a:buChar char="ü"/>
            </a:pPr>
            <a:r>
              <a:rPr lang="ru-RU" sz="2400" smtClean="0"/>
              <a:t>освоенный обучающимися в ходе изучения учебного предмета опыт специфической для данной предметной области деятельности по получению нового знания, его преобразованию и применению;</a:t>
            </a:r>
          </a:p>
          <a:p>
            <a:pPr algn="just" eaLnBrk="1">
              <a:lnSpc>
                <a:spcPct val="83000"/>
              </a:lnSpc>
              <a:buFont typeface="Wingdings" pitchFamily="2" charset="2"/>
              <a:buChar char="ü"/>
            </a:pPr>
            <a:r>
              <a:rPr lang="ru-RU" sz="2400" smtClean="0"/>
              <a:t>предметные результаты сгруппированы по учебным предметы. Они формулируются в терминах </a:t>
            </a:r>
            <a:r>
              <a:rPr lang="ru-RU" sz="2400" b="1" smtClean="0"/>
              <a:t>«выпускник научится…»</a:t>
            </a:r>
            <a:r>
              <a:rPr lang="ru-RU" sz="2400" smtClean="0"/>
              <a:t> (группа обязательных требований)  и </a:t>
            </a:r>
            <a:r>
              <a:rPr lang="ru-RU" sz="2400" b="1" smtClean="0"/>
              <a:t>«выпускник получит возможность научиться …»</a:t>
            </a:r>
            <a:r>
              <a:rPr lang="ru-RU" sz="2400" smtClean="0"/>
              <a:t> ( не достижение этих требований выпускником не может служить препятствием для перевода его на следующую ступень образования).</a:t>
            </a:r>
            <a:r>
              <a:rPr lang="ru-RU" smtClean="0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1116013"/>
            <a:ext cx="9069388" cy="1260475"/>
          </a:xfrm>
        </p:spPr>
        <p:txBody>
          <a:bodyPr/>
          <a:lstStyle/>
          <a:p>
            <a:pPr eaLnBrk="1"/>
            <a:r>
              <a:rPr lang="ru-RU" sz="3200" b="1" smtClean="0">
                <a:solidFill>
                  <a:srgbClr val="003399"/>
                </a:solidFill>
              </a:rPr>
              <a:t>Согласно концепции ФГОС, будут оцениваться следующие результаты: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238" y="2700338"/>
            <a:ext cx="9069387" cy="4464050"/>
          </a:xfrm>
        </p:spPr>
        <p:txBody>
          <a:bodyPr/>
          <a:lstStyle/>
          <a:p>
            <a:pPr eaLnBrk="1">
              <a:lnSpc>
                <a:spcPct val="73000"/>
              </a:lnSpc>
              <a:buFont typeface="Wingdings" pitchFamily="2" charset="2"/>
              <a:buChar char="ü"/>
            </a:pPr>
            <a:r>
              <a:rPr lang="ru-RU" sz="2000" smtClean="0"/>
              <a:t>Научные знания и представления о природе, обществе, человеке, знаковых и информационных системах;</a:t>
            </a:r>
          </a:p>
          <a:p>
            <a:pPr eaLnBrk="1">
              <a:lnSpc>
                <a:spcPct val="73000"/>
              </a:lnSpc>
              <a:buFont typeface="Wingdings" pitchFamily="2" charset="2"/>
              <a:buChar char="ü"/>
            </a:pPr>
            <a:r>
              <a:rPr lang="ru-RU" sz="2000" smtClean="0"/>
              <a:t>Умения, реализуемые в учебно-познавательной, исследовательской, практической деятельности, обобщенные способы деятельности;</a:t>
            </a:r>
          </a:p>
          <a:p>
            <a:pPr eaLnBrk="1">
              <a:lnSpc>
                <a:spcPct val="73000"/>
              </a:lnSpc>
              <a:buFont typeface="Wingdings" pitchFamily="2" charset="2"/>
              <a:buChar char="ü"/>
            </a:pPr>
            <a:r>
              <a:rPr lang="ru-RU" sz="2000" smtClean="0"/>
              <a:t>Коммуникативные и информационные умения;</a:t>
            </a:r>
          </a:p>
          <a:p>
            <a:pPr eaLnBrk="1">
              <a:lnSpc>
                <a:spcPct val="73000"/>
              </a:lnSpc>
              <a:buFont typeface="Wingdings" pitchFamily="2" charset="2"/>
              <a:buChar char="ü"/>
            </a:pPr>
            <a:r>
              <a:rPr lang="ru-RU" sz="2000" smtClean="0"/>
              <a:t>Умения оценивать объекты окружающей действительности с определённых позиций;</a:t>
            </a:r>
          </a:p>
          <a:p>
            <a:pPr eaLnBrk="1">
              <a:lnSpc>
                <a:spcPct val="73000"/>
              </a:lnSpc>
              <a:buFont typeface="Wingdings" pitchFamily="2" charset="2"/>
              <a:buChar char="ü"/>
            </a:pPr>
            <a:r>
              <a:rPr lang="ru-RU" sz="2000" smtClean="0"/>
              <a:t>Способность к контролю и самоконтролю;</a:t>
            </a:r>
          </a:p>
          <a:p>
            <a:pPr eaLnBrk="1">
              <a:lnSpc>
                <a:spcPct val="73000"/>
              </a:lnSpc>
              <a:buFont typeface="Wingdings" pitchFamily="2" charset="2"/>
              <a:buChar char="ü"/>
            </a:pPr>
            <a:r>
              <a:rPr lang="ru-RU" sz="2000" smtClean="0"/>
              <a:t>Способность к творческому решению учебных и практических задач.</a:t>
            </a:r>
          </a:p>
          <a:p>
            <a:pPr eaLnBrk="1">
              <a:lnSpc>
                <a:spcPct val="73000"/>
              </a:lnSpc>
              <a:buFont typeface="Times New Roman" pitchFamily="18" charset="0"/>
              <a:buNone/>
            </a:pPr>
            <a:endParaRPr lang="ru-RU" sz="2000" smtClean="0"/>
          </a:p>
          <a:p>
            <a:pPr algn="just" eaLnBrk="1">
              <a:lnSpc>
                <a:spcPct val="73000"/>
              </a:lnSpc>
              <a:buFont typeface="Times New Roman" pitchFamily="18" charset="0"/>
              <a:buNone/>
            </a:pPr>
            <a:r>
              <a:rPr lang="ru-RU" sz="2000" smtClean="0"/>
              <a:t>     Подробнее познакомиться с содержание этого деления можно, изучив программы учебных предметов, представленные в основной образовательной программе.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1266</Words>
  <Application>Microsoft Office PowerPoint</Application>
  <PresentationFormat>Произвольный</PresentationFormat>
  <Paragraphs>106</Paragraphs>
  <Slides>20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Оформление по умолчанию</vt:lpstr>
      <vt:lpstr>Слайд 1</vt:lpstr>
      <vt:lpstr>Слайд 2</vt:lpstr>
      <vt:lpstr>Что такое  Федеральный государственный стандарт начального общего образования?</vt:lpstr>
      <vt:lpstr>Какие требования выдвигает новый ФГОС НОО? </vt:lpstr>
      <vt:lpstr>Что является отличительной особенностью нового Стандарта?</vt:lpstr>
      <vt:lpstr>Какие требования к результатам обучающимся устанавливает Стандарт? </vt:lpstr>
      <vt:lpstr>Какие требования к результатам обучающимся устанавливает Стандарт? </vt:lpstr>
      <vt:lpstr>Какие требования к результатам обучающимся устанавливает Стандарт? </vt:lpstr>
      <vt:lpstr>Согласно концепции ФГОС, будут оцениваться следующие результаты:</vt:lpstr>
      <vt:lpstr>Что такое деятельностный подход в обучении?</vt:lpstr>
      <vt:lpstr>Что такое универсальные учебные действия? </vt:lpstr>
      <vt:lpstr>Что такое универсальные учебные действия? </vt:lpstr>
      <vt:lpstr>Что такое универсальные учебные действия?</vt:lpstr>
      <vt:lpstr>Что такое универсальные учебные действия?</vt:lpstr>
      <vt:lpstr>Что изучается с использованием ИКТ?</vt:lpstr>
      <vt:lpstr>Что такое проектный метод обучения?</vt:lpstr>
      <vt:lpstr>Что такое интегрированный подход к обучению?</vt:lpstr>
      <vt:lpstr>Что такое информационно-образовательная среда? </vt:lpstr>
      <vt:lpstr>Что такое внеурочная деятельность, каковы ее особенности ?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автор</dc:creator>
  <cp:lastModifiedBy>ЛВ</cp:lastModifiedBy>
  <cp:revision>14</cp:revision>
  <cp:lastPrinted>1601-01-01T00:00:00Z</cp:lastPrinted>
  <dcterms:created xsi:type="dcterms:W3CDTF">2010-10-27T05:18:47Z</dcterms:created>
  <dcterms:modified xsi:type="dcterms:W3CDTF">2020-10-07T11:18:22Z</dcterms:modified>
</cp:coreProperties>
</file>