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657" r:id="rId1"/>
  </p:sldMasterIdLst>
  <p:notesMasterIdLst>
    <p:notesMasterId r:id="rId38"/>
  </p:notesMasterIdLst>
  <p:handoutMasterIdLst>
    <p:handoutMasterId r:id="rId39"/>
  </p:handoutMasterIdLst>
  <p:sldIdLst>
    <p:sldId id="257" r:id="rId2"/>
    <p:sldId id="341" r:id="rId3"/>
    <p:sldId id="332" r:id="rId4"/>
    <p:sldId id="333" r:id="rId5"/>
    <p:sldId id="334" r:id="rId6"/>
    <p:sldId id="335" r:id="rId7"/>
    <p:sldId id="344" r:id="rId8"/>
    <p:sldId id="345" r:id="rId9"/>
    <p:sldId id="346" r:id="rId10"/>
    <p:sldId id="339" r:id="rId11"/>
    <p:sldId id="347" r:id="rId12"/>
    <p:sldId id="348" r:id="rId13"/>
    <p:sldId id="349" r:id="rId14"/>
    <p:sldId id="350" r:id="rId15"/>
    <p:sldId id="351" r:id="rId16"/>
    <p:sldId id="352" r:id="rId17"/>
    <p:sldId id="353" r:id="rId18"/>
    <p:sldId id="354" r:id="rId19"/>
    <p:sldId id="279" r:id="rId20"/>
    <p:sldId id="355" r:id="rId21"/>
    <p:sldId id="356" r:id="rId22"/>
    <p:sldId id="357" r:id="rId23"/>
    <p:sldId id="358" r:id="rId24"/>
    <p:sldId id="359" r:id="rId25"/>
    <p:sldId id="360" r:id="rId26"/>
    <p:sldId id="327" r:id="rId27"/>
    <p:sldId id="361" r:id="rId28"/>
    <p:sldId id="362" r:id="rId29"/>
    <p:sldId id="363" r:id="rId30"/>
    <p:sldId id="313" r:id="rId31"/>
    <p:sldId id="319" r:id="rId32"/>
    <p:sldId id="309" r:id="rId33"/>
    <p:sldId id="322" r:id="rId34"/>
    <p:sldId id="364" r:id="rId35"/>
    <p:sldId id="365" r:id="rId36"/>
    <p:sldId id="366" r:id="rId37"/>
  </p:sldIdLst>
  <p:sldSz cx="9144000" cy="6858000" type="screen4x3"/>
  <p:notesSz cx="6815138" cy="99472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4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1B6F"/>
    <a:srgbClr val="1A6070"/>
    <a:srgbClr val="00CCFF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39" autoAdjust="0"/>
    <p:restoredTop sz="94660"/>
  </p:normalViewPr>
  <p:slideViewPr>
    <p:cSldViewPr>
      <p:cViewPr varScale="1">
        <p:scale>
          <a:sx n="73" d="100"/>
          <a:sy n="73" d="100"/>
        </p:scale>
        <p:origin x="200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00" y="-77"/>
      </p:cViewPr>
      <p:guideLst>
        <p:guide orient="horz" pos="3134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6080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60800" y="9447213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DDFAAB6-C4A3-4098-BB57-A7B331E8E9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60800" y="0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3925" y="746125"/>
            <a:ext cx="4968875" cy="3727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4400"/>
            <a:ext cx="5453062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7213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60800" y="9447213"/>
            <a:ext cx="295275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519" tIns="46259" rIns="92519" bIns="4625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35B4407-7E1B-474C-933E-979757C26A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507E41-C1E1-429A-8F42-5CDBC7207D15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8434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15E332-99C9-4D8F-BEC4-00E859284DD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100E12-46DD-4CA4-A258-5D2F61E98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7B9A6-DC50-4217-B32A-62DB20FDA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10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5" name="Chevron 15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2C5836D-4202-44E0-862F-4A9829778D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08835-D0FE-46B8-8B3F-B5B650638B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64A40-C28B-465F-819B-4E8236BA25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F4F5-114F-4A19-AF08-892B37A4FB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C1F10D-E369-47E6-A9EC-06F90A9F57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E50C7-D25B-4CE9-8E81-340161656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10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ight Triangle 1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Connector 18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19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Chevron 20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4D384C68-CA59-4EF4-989C-CB66947B1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1DB902-011C-4AF7-844E-8273CC9D5B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DE30F4B-9C9E-45C3-91D1-9F15B9450F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67" r:id="rId1"/>
    <p:sldLayoutId id="2147484668" r:id="rId2"/>
    <p:sldLayoutId id="2147484666" r:id="rId3"/>
    <p:sldLayoutId id="2147484665" r:id="rId4"/>
    <p:sldLayoutId id="2147484664" r:id="rId5"/>
    <p:sldLayoutId id="2147484663" r:id="rId6"/>
    <p:sldLayoutId id="2147484662" r:id="rId7"/>
    <p:sldLayoutId id="2147484669" r:id="rId8"/>
    <p:sldLayoutId id="2147484661" r:id="rId9"/>
    <p:sldLayoutId id="2147484660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692275" y="4149725"/>
            <a:ext cx="6945313" cy="2000250"/>
          </a:xfrm>
        </p:spPr>
        <p:txBody>
          <a:bodyPr lIns="45720" rIns="45720"/>
          <a:lstStyle/>
          <a:p>
            <a:pPr marL="0" indent="0" algn="r" eaLnBrk="1" hangingPunct="1">
              <a:buFont typeface="Arial" charset="0"/>
              <a:buNone/>
            </a:pPr>
            <a:r>
              <a:rPr lang="ru-RU" sz="3200" b="1" i="1" dirty="0" smtClean="0">
                <a:latin typeface="Arial" charset="0"/>
                <a:cs typeface="Arial" charset="0"/>
              </a:rPr>
              <a:t> </a:t>
            </a:r>
            <a:endParaRPr lang="ru-RU" sz="2400" b="1" dirty="0" smtClean="0">
              <a:latin typeface="Arial" charset="0"/>
              <a:cs typeface="Arial" charset="0"/>
            </a:endParaRPr>
          </a:p>
          <a:p>
            <a:pPr marL="0" indent="0" algn="r" eaLnBrk="1" hangingPunct="1">
              <a:buFont typeface="Arial" charset="0"/>
              <a:buNone/>
            </a:pPr>
            <a:endParaRPr lang="ru-RU" sz="2400" b="1" dirty="0" smtClean="0">
              <a:solidFill>
                <a:schemeClr val="tx2"/>
              </a:solidFill>
              <a:latin typeface="Arial" charset="0"/>
              <a:cs typeface="Arial" charset="0"/>
            </a:endParaRPr>
          </a:p>
        </p:txBody>
      </p:sp>
      <p:sp>
        <p:nvSpPr>
          <p:cNvPr id="1433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4C6528-929C-46D1-B9CF-2B72DF871F2E}" type="slidenum">
              <a:rPr lang="ru-RU" smtClean="0">
                <a:solidFill>
                  <a:srgbClr val="FFFFFF"/>
                </a:solidFill>
              </a:rPr>
              <a:pPr/>
              <a:t>1</a:t>
            </a:fld>
            <a:endParaRPr lang="ru-RU" smtClean="0">
              <a:solidFill>
                <a:srgbClr val="FFFFFF"/>
              </a:solidFill>
            </a:endParaRPr>
          </a:p>
        </p:txBody>
      </p:sp>
      <p:sp>
        <p:nvSpPr>
          <p:cNvPr id="14339" name="Text Box 5"/>
          <p:cNvSpPr txBox="1">
            <a:spLocks noChangeArrowheads="1"/>
          </p:cNvSpPr>
          <p:nvPr/>
        </p:nvSpPr>
        <p:spPr bwMode="auto">
          <a:xfrm flipH="1">
            <a:off x="6896100" y="2651125"/>
            <a:ext cx="123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14340" name="Rectangle 3"/>
          <p:cNvSpPr>
            <a:spLocks noChangeArrowheads="1"/>
          </p:cNvSpPr>
          <p:nvPr/>
        </p:nvSpPr>
        <p:spPr bwMode="auto">
          <a:xfrm>
            <a:off x="1187450" y="765175"/>
            <a:ext cx="6945313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None/>
            </a:pPr>
            <a:r>
              <a:rPr lang="ru-RU" sz="3200" b="1" i="1">
                <a:latin typeface="Arial" charset="0"/>
                <a:cs typeface="Arial" charset="0"/>
              </a:rPr>
              <a:t> </a:t>
            </a:r>
            <a:r>
              <a:rPr lang="ru-RU" sz="3200" b="1" i="1">
                <a:solidFill>
                  <a:schemeClr val="accent1"/>
                </a:solidFill>
                <a:latin typeface="Arial" charset="0"/>
                <a:cs typeface="Arial" charset="0"/>
              </a:rPr>
              <a:t>Федеральный государственный образовательный стандарт  общего образования обучающихся с умственной отсталостью</a:t>
            </a:r>
            <a:endParaRPr lang="ru-RU" sz="2400" b="1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 algn="r">
              <a:spcBef>
                <a:spcPts val="400"/>
              </a:spcBef>
              <a:buClr>
                <a:schemeClr val="accent1"/>
              </a:buClr>
              <a:buSzPct val="68000"/>
              <a:buFont typeface="Arial" charset="0"/>
              <a:buNone/>
            </a:pPr>
            <a:endParaRPr lang="ru-RU" sz="2400" b="1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/>
          </p:nvPr>
        </p:nvSpPr>
        <p:spPr bwMode="auto">
          <a:xfrm flipV="1">
            <a:off x="468313" y="188913"/>
            <a:ext cx="8229600" cy="71437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endParaRPr lang="ru-RU" sz="3700" smtClean="0">
              <a:effectLst/>
            </a:endParaRPr>
          </a:p>
        </p:txBody>
      </p:sp>
      <p:sp>
        <p:nvSpPr>
          <p:cNvPr id="25602" name="Rectangle 3"/>
          <p:cNvSpPr>
            <a:spLocks noGrp="1"/>
          </p:cNvSpPr>
          <p:nvPr>
            <p:ph type="body" idx="1"/>
          </p:nvPr>
        </p:nvSpPr>
        <p:spPr>
          <a:xfrm>
            <a:off x="468313" y="333375"/>
            <a:ext cx="8229600" cy="5818188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3200" b="1" smtClean="0">
                <a:solidFill>
                  <a:srgbClr val="1B1B6F"/>
                </a:solidFill>
                <a:latin typeface="Times New Roman" pitchFamily="18" charset="0"/>
              </a:rPr>
              <a:t>Стандарт направлен на обеспечение: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Равных возможностей получения качественного образования обучающимися с умственной отсталостью (интеллектуальными нарушениями) вне зависимости от места жительства, пола, языка, социального статуса, степени выражения ограничения здоровья, психофизиологических и других особенностей;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Единства образовательного пространства РФ;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Государственных гарантий качества образования на основе единства обязательных требований к условиям реализации АООП ОО и результатам их освоения;</a:t>
            </a:r>
          </a:p>
          <a:p>
            <a:pPr>
              <a:lnSpc>
                <a:spcPct val="80000"/>
              </a:lnSpc>
            </a:pPr>
            <a:r>
              <a:rPr lang="ru-RU" sz="2800" smtClean="0">
                <a:latin typeface="Times New Roman" pitchFamily="18" charset="0"/>
              </a:rPr>
              <a:t>Максимальное расширение доступа к образованию, отвечающему их возможностям и особым образовательным потребностям.</a:t>
            </a:r>
            <a:r>
              <a:rPr lang="ru-RU" sz="1600" smtClean="0">
                <a:latin typeface="Times New Roman" pitchFamily="18" charset="0"/>
              </a:rPr>
              <a:t> </a:t>
            </a:r>
          </a:p>
          <a:p>
            <a:pPr>
              <a:lnSpc>
                <a:spcPct val="80000"/>
              </a:lnSpc>
            </a:pPr>
            <a:endParaRPr lang="ru-RU" sz="21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/>
          </p:cNvSpPr>
          <p:nvPr>
            <p:ph type="title"/>
          </p:nvPr>
        </p:nvSpPr>
        <p:spPr bwMode="auto">
          <a:xfrm>
            <a:off x="395288" y="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mtClean="0">
                <a:solidFill>
                  <a:srgbClr val="1B1B6F"/>
                </a:solidFill>
                <a:effectLst/>
                <a:latin typeface="Times New Roman" pitchFamily="18" charset="0"/>
              </a:rPr>
              <a:t>Основа Стандарта</a:t>
            </a:r>
            <a:endParaRPr lang="ru-RU" smtClean="0"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>
          <a:xfrm>
            <a:off x="468313" y="908050"/>
            <a:ext cx="8229600" cy="4525963"/>
          </a:xfrm>
        </p:spPr>
        <p:txBody>
          <a:bodyPr/>
          <a:lstStyle/>
          <a:p>
            <a:pPr algn="ctr">
              <a:lnSpc>
                <a:spcPct val="90000"/>
              </a:lnSpc>
              <a:buFont typeface="Wingdings 3" pitchFamily="18" charset="2"/>
              <a:buNone/>
            </a:pPr>
            <a:r>
              <a:rPr lang="ru-RU" sz="3300" b="1" smtClean="0">
                <a:latin typeface="Times New Roman" pitchFamily="18" charset="0"/>
              </a:rPr>
              <a:t>Деятельностный и дифференцированный</a:t>
            </a:r>
            <a:r>
              <a:rPr lang="ru-RU" sz="3300" smtClean="0">
                <a:latin typeface="Times New Roman" pitchFamily="18" charset="0"/>
              </a:rPr>
              <a:t> </a:t>
            </a:r>
            <a:r>
              <a:rPr lang="ru-RU" sz="3300" b="1" smtClean="0">
                <a:latin typeface="Times New Roman" pitchFamily="18" charset="0"/>
              </a:rPr>
              <a:t>подходы:</a:t>
            </a:r>
          </a:p>
          <a:p>
            <a:pPr algn="ctr">
              <a:lnSpc>
                <a:spcPct val="90000"/>
              </a:lnSpc>
              <a:buFont typeface="Wingdings 3" pitchFamily="18" charset="2"/>
              <a:buNone/>
            </a:pPr>
            <a:endParaRPr lang="ru-RU" sz="3300" b="1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300" b="1" smtClean="0">
                <a:solidFill>
                  <a:srgbClr val="1B1B6F"/>
                </a:solidFill>
                <a:latin typeface="Times New Roman" pitchFamily="18" charset="0"/>
              </a:rPr>
              <a:t>Обучение</a:t>
            </a:r>
            <a:r>
              <a:rPr lang="ru-RU" sz="3300" b="1" smtClean="0">
                <a:latin typeface="Times New Roman" pitchFamily="18" charset="0"/>
              </a:rPr>
              <a:t> </a:t>
            </a:r>
            <a:r>
              <a:rPr lang="ru-RU" sz="3300" smtClean="0">
                <a:latin typeface="Times New Roman" pitchFamily="18" charset="0"/>
              </a:rPr>
              <a:t>- </a:t>
            </a:r>
            <a:r>
              <a:rPr lang="ru-RU" sz="3300" b="1" smtClean="0">
                <a:latin typeface="Times New Roman" pitchFamily="18" charset="0"/>
              </a:rPr>
              <a:t>процесс организации</a:t>
            </a:r>
            <a:r>
              <a:rPr lang="ru-RU" sz="3300" smtClean="0">
                <a:latin typeface="Times New Roman" pitchFamily="18" charset="0"/>
              </a:rPr>
              <a:t> </a:t>
            </a:r>
            <a:r>
              <a:rPr lang="ru-RU" sz="3300" b="1" smtClean="0">
                <a:latin typeface="Times New Roman" pitchFamily="18" charset="0"/>
              </a:rPr>
              <a:t>деятельности:</a:t>
            </a:r>
            <a:r>
              <a:rPr lang="ru-RU" sz="3300" smtClean="0">
                <a:latin typeface="Times New Roman" pitchFamily="18" charset="0"/>
              </a:rPr>
              <a:t> речевой, познавательной и предметно-практической </a:t>
            </a:r>
          </a:p>
          <a:p>
            <a:pPr>
              <a:lnSpc>
                <a:spcPct val="90000"/>
              </a:lnSpc>
            </a:pPr>
            <a:r>
              <a:rPr lang="ru-RU" sz="3300" b="1" smtClean="0">
                <a:latin typeface="Times New Roman" pitchFamily="18" charset="0"/>
              </a:rPr>
              <a:t>Развитие личности</a:t>
            </a:r>
          </a:p>
          <a:p>
            <a:pPr>
              <a:lnSpc>
                <a:spcPct val="90000"/>
              </a:lnSpc>
            </a:pPr>
            <a:r>
              <a:rPr lang="ru-RU" sz="3300" b="1" smtClean="0">
                <a:latin typeface="Times New Roman" pitchFamily="18" charset="0"/>
              </a:rPr>
              <a:t>Обеспечение возможности успешной социализации и социальной адаптации</a:t>
            </a:r>
          </a:p>
          <a:p>
            <a:pPr>
              <a:lnSpc>
                <a:spcPct val="90000"/>
              </a:lnSpc>
            </a:pPr>
            <a:endParaRPr lang="ru-RU" sz="33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/>
          </p:cNvSpPr>
          <p:nvPr>
            <p:ph type="title"/>
          </p:nvPr>
        </p:nvSpPr>
        <p:spPr bwMode="auto">
          <a:xfrm>
            <a:off x="468313" y="-242888"/>
            <a:ext cx="8229600" cy="11430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rgbClr val="1B1B6F"/>
                </a:solidFill>
                <a:effectLst/>
                <a:latin typeface="Times New Roman" pitchFamily="18" charset="0"/>
              </a:rPr>
              <a:t>Стандарт является основой для: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468313" y="692150"/>
            <a:ext cx="8424862" cy="58324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Разработки вариативных примерных АООП ОО</a:t>
            </a:r>
            <a:r>
              <a:rPr lang="en-US" smtClean="0">
                <a:latin typeface="Times New Roman" pitchFamily="18" charset="0"/>
              </a:rPr>
              <a:t>;</a:t>
            </a: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Разработка и реализации Организацией АООП ОО</a:t>
            </a:r>
            <a:r>
              <a:rPr lang="en-US" smtClean="0">
                <a:latin typeface="Times New Roman" pitchFamily="18" charset="0"/>
              </a:rPr>
              <a:t>;</a:t>
            </a: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Определения требований к условиям реализации АООП ОО</a:t>
            </a:r>
            <a:r>
              <a:rPr lang="en-US" smtClean="0">
                <a:latin typeface="Times New Roman" pitchFamily="18" charset="0"/>
              </a:rPr>
              <a:t>;</a:t>
            </a: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Определения требований к результатам освоения обучающимися АООП ОО</a:t>
            </a:r>
            <a:r>
              <a:rPr lang="en-US" smtClean="0">
                <a:latin typeface="Times New Roman" pitchFamily="18" charset="0"/>
              </a:rPr>
              <a:t>;</a:t>
            </a: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Разработки нормативов финансового обеспечения АООП ОО</a:t>
            </a:r>
            <a:r>
              <a:rPr lang="en-US" smtClean="0">
                <a:latin typeface="Times New Roman" pitchFamily="18" charset="0"/>
              </a:rPr>
              <a:t>;</a:t>
            </a: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b="1" smtClean="0">
                <a:latin typeface="Times New Roman" pitchFamily="18" charset="0"/>
              </a:rPr>
              <a:t>Объективной оценки</a:t>
            </a:r>
            <a:r>
              <a:rPr lang="ru-RU" smtClean="0">
                <a:latin typeface="Times New Roman" pitchFamily="18" charset="0"/>
              </a:rPr>
              <a:t> качества образования обучающихся с УО</a:t>
            </a:r>
            <a:r>
              <a:rPr lang="en-US" smtClean="0">
                <a:latin typeface="Times New Roman" pitchFamily="18" charset="0"/>
              </a:rPr>
              <a:t>;</a:t>
            </a: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Проведения текущей и промежуточной аттестации обучающихся</a:t>
            </a:r>
            <a:r>
              <a:rPr lang="en-US" smtClean="0">
                <a:latin typeface="Times New Roman" pitchFamily="18" charset="0"/>
              </a:rPr>
              <a:t>;</a:t>
            </a:r>
            <a:endParaRPr lang="ru-RU" smtClean="0">
              <a:latin typeface="Times New Roman" pitchFamily="18" charset="0"/>
            </a:endParaRPr>
          </a:p>
          <a:p>
            <a:pPr>
              <a:lnSpc>
                <a:spcPct val="90000"/>
              </a:lnSpc>
            </a:pPr>
            <a:r>
              <a:rPr lang="ru-RU" smtClean="0">
                <a:latin typeface="Times New Roman" pitchFamily="18" charset="0"/>
              </a:rPr>
              <a:t>Осуществления внутреннего мониторинга качества образования</a:t>
            </a:r>
            <a:r>
              <a:rPr lang="en-US" smtClean="0">
                <a:latin typeface="Times New Roman" pitchFamily="18" charset="0"/>
              </a:rPr>
              <a:t>.</a:t>
            </a:r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/>
          </p:cNvSpPr>
          <p:nvPr>
            <p:ph type="title"/>
          </p:nvPr>
        </p:nvSpPr>
        <p:spPr bwMode="auto">
          <a:xfrm>
            <a:off x="179388" y="274638"/>
            <a:ext cx="8713787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700" smtClean="0">
                <a:solidFill>
                  <a:srgbClr val="1B1B6F"/>
                </a:solidFill>
                <a:effectLst/>
                <a:latin typeface="Times New Roman" pitchFamily="18" charset="0"/>
              </a:rPr>
              <a:t>Стандарт направлен на решение задач образования обучающихся с УО:</a:t>
            </a:r>
          </a:p>
        </p:txBody>
      </p:sp>
      <p:sp>
        <p:nvSpPr>
          <p:cNvPr id="28674" name="Rectangle 3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964612" cy="4525963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Формирование общей культуры,</a:t>
            </a:r>
            <a:r>
              <a:rPr lang="en-US" sz="3200" smtClean="0">
                <a:latin typeface="Times New Roman" pitchFamily="18" charset="0"/>
              </a:rPr>
              <a:t> </a:t>
            </a:r>
            <a:r>
              <a:rPr lang="ru-RU" sz="3200" smtClean="0">
                <a:latin typeface="Times New Roman" pitchFamily="18" charset="0"/>
              </a:rPr>
              <a:t>разностороннее развитие личности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Охрана и укрепление физического и психического здоровья детей, их социального и эмоционального благополучия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Формирование основ гражданской идентичности и мировоззрения обучающихся в соответствии с принятыми в семье и обществе ценностями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179388" y="188913"/>
            <a:ext cx="8507412" cy="5818187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Формирование основ учебной деятельности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Создание специальных условий для получения образования в соответствии с возрастными  и индивидуальными особенностями и склонностями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Развитие творческого потенциала каждого обучающегося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Обеспечение вариативности и разнообразия содержания </a:t>
            </a:r>
            <a:r>
              <a:rPr lang="ru-RU" sz="3200" b="1" smtClean="0">
                <a:latin typeface="Times New Roman" pitchFamily="18" charset="0"/>
              </a:rPr>
              <a:t>АООП ОО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Формирование социокультурной и образовательный среды с учетом потребностей разных групп обучающихся.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/>
          </p:cNvSpPr>
          <p:nvPr>
            <p:ph type="title"/>
          </p:nvPr>
        </p:nvSpPr>
        <p:spPr bwMode="auto">
          <a:xfrm>
            <a:off x="179388" y="188913"/>
            <a:ext cx="8856662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4000" smtClean="0">
                <a:solidFill>
                  <a:srgbClr val="1B1B6F"/>
                </a:solidFill>
                <a:effectLst/>
                <a:latin typeface="Times New Roman" pitchFamily="18" charset="0"/>
              </a:rPr>
              <a:t>Реализация АООП  осуществляется</a:t>
            </a:r>
            <a:endParaRPr lang="ru-RU" sz="3700" smtClean="0">
              <a:effectLst/>
            </a:endParaRP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229600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4000" b="1" smtClean="0">
                <a:latin typeface="Times New Roman" pitchFamily="18" charset="0"/>
              </a:rPr>
              <a:t>     в разных формах:</a:t>
            </a:r>
            <a:r>
              <a:rPr lang="ru-RU" sz="4000" smtClean="0">
                <a:latin typeface="Times New Roman" pitchFamily="18" charset="0"/>
              </a:rPr>
              <a:t>  </a:t>
            </a:r>
          </a:p>
          <a:p>
            <a:r>
              <a:rPr lang="ru-RU" sz="4000" smtClean="0">
                <a:latin typeface="Times New Roman" pitchFamily="18" charset="0"/>
              </a:rPr>
              <a:t>совместно с другими обучающимися</a:t>
            </a:r>
            <a:r>
              <a:rPr lang="en-US" sz="4000" smtClean="0">
                <a:latin typeface="Times New Roman" pitchFamily="18" charset="0"/>
              </a:rPr>
              <a:t>;</a:t>
            </a:r>
            <a:endParaRPr lang="ru-RU" sz="4000" smtClean="0">
              <a:latin typeface="Times New Roman" pitchFamily="18" charset="0"/>
            </a:endParaRPr>
          </a:p>
          <a:p>
            <a:r>
              <a:rPr lang="ru-RU" sz="4000" smtClean="0">
                <a:latin typeface="Times New Roman" pitchFamily="18" charset="0"/>
              </a:rPr>
              <a:t>отдельных классах, группах</a:t>
            </a:r>
            <a:r>
              <a:rPr lang="en-US" sz="4000" smtClean="0">
                <a:latin typeface="Times New Roman" pitchFamily="18" charset="0"/>
              </a:rPr>
              <a:t>;</a:t>
            </a:r>
            <a:r>
              <a:rPr lang="ru-RU" sz="4000" smtClean="0">
                <a:latin typeface="Times New Roman" pitchFamily="18" charset="0"/>
              </a:rPr>
              <a:t> </a:t>
            </a:r>
          </a:p>
          <a:p>
            <a:r>
              <a:rPr lang="ru-RU" sz="4000" smtClean="0">
                <a:latin typeface="Times New Roman" pitchFamily="18" charset="0"/>
              </a:rPr>
              <a:t>отдельных организациях.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/>
          </p:cNvSpPr>
          <p:nvPr>
            <p:ph type="title"/>
          </p:nvPr>
        </p:nvSpPr>
        <p:spPr bwMode="auto">
          <a:xfrm>
            <a:off x="468313" y="-242888"/>
            <a:ext cx="8229600" cy="11430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3700" smtClean="0">
                <a:solidFill>
                  <a:srgbClr val="1B1B6F"/>
                </a:solidFill>
                <a:effectLst/>
                <a:latin typeface="Times New Roman" pitchFamily="18" charset="0"/>
              </a:rPr>
              <a:t>Требования к структуре АООП ОО</a:t>
            </a:r>
          </a:p>
        </p:txBody>
      </p:sp>
      <p:sp>
        <p:nvSpPr>
          <p:cNvPr id="31746" name="Rectangle 3"/>
          <p:cNvSpPr>
            <a:spLocks noGrp="1"/>
          </p:cNvSpPr>
          <p:nvPr>
            <p:ph type="body" idx="1"/>
          </p:nvPr>
        </p:nvSpPr>
        <p:spPr>
          <a:xfrm>
            <a:off x="250825" y="765175"/>
            <a:ext cx="8713788" cy="4525963"/>
          </a:xfrm>
        </p:spPr>
        <p:txBody>
          <a:bodyPr/>
          <a:lstStyle/>
          <a:p>
            <a:pPr>
              <a:buFont typeface="Wingdings 3" pitchFamily="18" charset="2"/>
              <a:buNone/>
            </a:pPr>
            <a:r>
              <a:rPr lang="ru-RU" sz="3600" b="1" smtClean="0">
                <a:latin typeface="Times New Roman" pitchFamily="18" charset="0"/>
              </a:rPr>
              <a:t>  АООП ОО – комплекс характеристик образования: </a:t>
            </a:r>
          </a:p>
          <a:p>
            <a:r>
              <a:rPr lang="ru-RU" sz="3600" smtClean="0">
                <a:latin typeface="Times New Roman" pitchFamily="18" charset="0"/>
              </a:rPr>
              <a:t>Объем</a:t>
            </a:r>
          </a:p>
          <a:p>
            <a:r>
              <a:rPr lang="ru-RU" sz="3600" smtClean="0">
                <a:latin typeface="Times New Roman" pitchFamily="18" charset="0"/>
              </a:rPr>
              <a:t>Содержание</a:t>
            </a:r>
          </a:p>
          <a:p>
            <a:r>
              <a:rPr lang="ru-RU" sz="3600" smtClean="0">
                <a:latin typeface="Times New Roman" pitchFamily="18" charset="0"/>
              </a:rPr>
              <a:t>Планируемые результаты</a:t>
            </a:r>
          </a:p>
          <a:p>
            <a:r>
              <a:rPr lang="ru-RU" sz="3600" smtClean="0">
                <a:latin typeface="Times New Roman" pitchFamily="18" charset="0"/>
              </a:rPr>
              <a:t>Организационно-педагогические условия (учебный план, учебный график, рабочих программ учебных предметов)</a:t>
            </a:r>
          </a:p>
          <a:p>
            <a:r>
              <a:rPr lang="ru-RU" sz="3600" smtClean="0">
                <a:latin typeface="Times New Roman" pitchFamily="18" charset="0"/>
              </a:rPr>
              <a:t>Оценочные и методические материалы</a:t>
            </a:r>
          </a:p>
          <a:p>
            <a:endParaRPr lang="ru-RU" sz="36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body" idx="1"/>
          </p:nvPr>
        </p:nvSpPr>
        <p:spPr>
          <a:xfrm>
            <a:off x="395288" y="476250"/>
            <a:ext cx="8229600" cy="4525963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АООП ОО для обучающихся, имеющих инвалидность дополняется </a:t>
            </a:r>
            <a:r>
              <a:rPr lang="ru-RU" sz="4000" b="1" smtClean="0">
                <a:latin typeface="Times New Roman" pitchFamily="18" charset="0"/>
              </a:rPr>
              <a:t>индивидуальной программой реабилитации инвалида</a:t>
            </a:r>
            <a:r>
              <a:rPr lang="ru-RU" sz="4000" smtClean="0">
                <a:latin typeface="Times New Roman" pitchFamily="18" charset="0"/>
              </a:rPr>
              <a:t> (ИПР) в части создания специальных условий для получения образования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/>
          </p:cNvSpPr>
          <p:nvPr>
            <p:ph type="body" idx="1"/>
          </p:nvPr>
        </p:nvSpPr>
        <p:spPr>
          <a:xfrm>
            <a:off x="539750" y="115888"/>
            <a:ext cx="8229600" cy="4525962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Организация может разработать </a:t>
            </a:r>
            <a:r>
              <a:rPr lang="ru-RU" sz="3600" u="sng" smtClean="0">
                <a:latin typeface="Times New Roman" pitchFamily="18" charset="0"/>
              </a:rPr>
              <a:t>несколько</a:t>
            </a:r>
            <a:r>
              <a:rPr lang="ru-RU" sz="3600" smtClean="0">
                <a:latin typeface="Times New Roman" pitchFamily="18" charset="0"/>
              </a:rPr>
              <a:t> вариантов АООП ОО с учетом особых образовательных потребностей.</a:t>
            </a:r>
          </a:p>
          <a:p>
            <a:r>
              <a:rPr lang="ru-RU" sz="3600" smtClean="0">
                <a:latin typeface="Times New Roman" pitchFamily="18" charset="0"/>
              </a:rPr>
              <a:t>АООП ОО реализуется через организацию </a:t>
            </a:r>
            <a:r>
              <a:rPr lang="ru-RU" sz="3600" u="sng" smtClean="0">
                <a:latin typeface="Times New Roman" pitchFamily="18" charset="0"/>
              </a:rPr>
              <a:t>урочной</a:t>
            </a:r>
            <a:r>
              <a:rPr lang="ru-RU" sz="3600" smtClean="0">
                <a:latin typeface="Times New Roman" pitchFamily="18" charset="0"/>
              </a:rPr>
              <a:t> и </a:t>
            </a:r>
            <a:r>
              <a:rPr lang="ru-RU" sz="3600" u="sng" smtClean="0">
                <a:latin typeface="Times New Roman" pitchFamily="18" charset="0"/>
              </a:rPr>
              <a:t>внеурочной</a:t>
            </a:r>
            <a:r>
              <a:rPr lang="ru-RU" sz="3600" smtClean="0">
                <a:latin typeface="Times New Roman" pitchFamily="18" charset="0"/>
              </a:rPr>
              <a:t> деятельности.</a:t>
            </a:r>
          </a:p>
          <a:p>
            <a:r>
              <a:rPr lang="ru-RU" sz="4000" smtClean="0">
                <a:latin typeface="Times New Roman" pitchFamily="18" charset="0"/>
              </a:rPr>
              <a:t>Дифференцированные требования к АООП ОО приведены в </a:t>
            </a:r>
            <a:r>
              <a:rPr lang="ru-RU" sz="4000" b="1" smtClean="0">
                <a:solidFill>
                  <a:srgbClr val="1B1B6F"/>
                </a:solidFill>
                <a:latin typeface="Times New Roman" pitchFamily="18" charset="0"/>
              </a:rPr>
              <a:t>Приложении</a:t>
            </a:r>
            <a:r>
              <a:rPr lang="ru-RU" sz="4000" smtClean="0">
                <a:latin typeface="Times New Roman" pitchFamily="18" charset="0"/>
              </a:rPr>
              <a:t> – варианты </a:t>
            </a:r>
            <a:r>
              <a:rPr lang="ru-RU" sz="4000" b="1" smtClean="0">
                <a:solidFill>
                  <a:srgbClr val="1B1B6F"/>
                </a:solidFill>
                <a:latin typeface="Times New Roman" pitchFamily="18" charset="0"/>
              </a:rPr>
              <a:t>3 и 4</a:t>
            </a:r>
            <a:r>
              <a:rPr lang="en-US" sz="4000" smtClean="0">
                <a:latin typeface="Times New Roman" pitchFamily="18" charset="0"/>
              </a:rPr>
              <a:t>;</a:t>
            </a:r>
            <a:r>
              <a:rPr lang="ru-RU" sz="4000" smtClean="0">
                <a:latin typeface="Times New Roman" pitchFamily="18" charset="0"/>
              </a:rPr>
              <a:t> варианты 1 и 2 не используются.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5CA6A89-4E48-4CDA-91FC-3E1941EEA0B8}" type="slidenum">
              <a:rPr lang="ru-RU" smtClean="0"/>
              <a:pPr/>
              <a:t>19</a:t>
            </a:fld>
            <a:endParaRPr lang="ru-RU" smtClean="0"/>
          </a:p>
        </p:txBody>
      </p:sp>
      <p:sp>
        <p:nvSpPr>
          <p:cNvPr id="34818" name="Rectangle 4"/>
          <p:cNvSpPr>
            <a:spLocks noChangeArrowheads="1"/>
          </p:cNvSpPr>
          <p:nvPr/>
        </p:nvSpPr>
        <p:spPr bwMode="auto">
          <a:xfrm>
            <a:off x="611188" y="260350"/>
            <a:ext cx="8351837" cy="558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pitchFamily="18" charset="2"/>
              <a:buChar char=""/>
            </a:pPr>
            <a:r>
              <a:rPr lang="ru-RU" sz="3600">
                <a:latin typeface="Times New Roman" pitchFamily="18" charset="0"/>
              </a:rPr>
              <a:t> Для обучающихся с умеренной, тяжелой или глубокой умственной отсталостью</a:t>
            </a:r>
            <a:r>
              <a:rPr lang="en-US" sz="3600">
                <a:latin typeface="Times New Roman" pitchFamily="18" charset="0"/>
              </a:rPr>
              <a:t>;</a:t>
            </a:r>
            <a:r>
              <a:rPr lang="ru-RU" sz="3600">
                <a:latin typeface="Times New Roman" pitchFamily="18" charset="0"/>
              </a:rPr>
              <a:t> с тяжелыми и множественными нарушения развития, на основе требований Стандарта и АООП ОО Организация разрабатывает </a:t>
            </a:r>
            <a:r>
              <a:rPr lang="ru-RU" sz="3600" b="1">
                <a:solidFill>
                  <a:srgbClr val="1B1B6F"/>
                </a:solidFill>
                <a:latin typeface="Times New Roman" pitchFamily="18" charset="0"/>
              </a:rPr>
              <a:t>специальную индивидуальную образовательную программу (СИОП),</a:t>
            </a:r>
            <a:r>
              <a:rPr lang="ru-RU" sz="3600">
                <a:latin typeface="Times New Roman" pitchFamily="18" charset="0"/>
              </a:rPr>
              <a:t> учитывающую специфические образовательные потребности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Grp="1"/>
          </p:cNvSpPr>
          <p:nvPr>
            <p:ph type="body" idx="1"/>
          </p:nvPr>
        </p:nvSpPr>
        <p:spPr>
          <a:xfrm>
            <a:off x="684213" y="333375"/>
            <a:ext cx="8229600" cy="5832475"/>
          </a:xfrm>
        </p:spPr>
        <p:txBody>
          <a:bodyPr/>
          <a:lstStyle/>
          <a:p>
            <a:pPr algn="ctr">
              <a:buFont typeface="Wingdings 3" pitchFamily="18" charset="2"/>
              <a:buNone/>
            </a:pPr>
            <a:r>
              <a:rPr lang="ru-RU" sz="3600" b="1" smtClean="0">
                <a:latin typeface="Arial" charset="0"/>
              </a:rPr>
              <a:t>ФЕДЕРАЛЬНЫЙ ГОСУДАРСТВЕННЫЙ ОБРАЗОВАТЕЛЬНЫЙ СТАНДАРТ ОБЩЕГО ОБРАЗОВАНИЯ ОБУЧАЮЩИХСЯ С УМСТВЕННОЙ ОТСТАЛОСТЬЮ (ИНТЕЛЛЕКТУАЛЬНЫМИ НАРУШЕНИЯМИ)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xfrm>
            <a:off x="1247776" y="325438"/>
            <a:ext cx="6994524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>
              <a:defRPr/>
            </a:pPr>
            <a:r>
              <a:rPr lang="ru-RU" sz="3700" smtClean="0">
                <a:solidFill>
                  <a:srgbClr val="1B1B6F"/>
                </a:solidFill>
                <a:effectLst/>
                <a:latin typeface="Times New Roman" pitchFamily="18" charset="0"/>
              </a:rPr>
              <a:t>Адаптированная основная общеобразовательная программа ОО содержит 3 раздела:  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395288" y="2492375"/>
            <a:ext cx="8229600" cy="3241675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Целевой</a:t>
            </a:r>
          </a:p>
          <a:p>
            <a:r>
              <a:rPr lang="ru-RU" sz="4000" smtClean="0">
                <a:latin typeface="Times New Roman" pitchFamily="18" charset="0"/>
              </a:rPr>
              <a:t>Содержательный </a:t>
            </a:r>
          </a:p>
          <a:p>
            <a:r>
              <a:rPr lang="ru-RU" sz="4000" smtClean="0">
                <a:latin typeface="Times New Roman" pitchFamily="18" charset="0"/>
              </a:rPr>
              <a:t>организационный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rgbClr val="1B1B6F"/>
                </a:solidFill>
                <a:effectLst/>
                <a:latin typeface="Times New Roman" pitchFamily="18" charset="0"/>
              </a:rPr>
              <a:t>Целевой раздел: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ru-RU" sz="3600" smtClean="0">
                <a:latin typeface="Times New Roman" pitchFamily="18" charset="0"/>
              </a:rPr>
              <a:t>пояснительная записка,</a:t>
            </a:r>
          </a:p>
          <a:p>
            <a:pPr>
              <a:buFontTx/>
              <a:buChar char="-"/>
            </a:pPr>
            <a:r>
              <a:rPr lang="ru-RU" sz="3600" smtClean="0">
                <a:latin typeface="Times New Roman" pitchFamily="18" charset="0"/>
              </a:rPr>
              <a:t> планируемые результаты освоения обучающимся АООП ОО, </a:t>
            </a:r>
          </a:p>
          <a:p>
            <a:pPr>
              <a:buFontTx/>
              <a:buChar char="-"/>
            </a:pPr>
            <a:r>
              <a:rPr lang="ru-RU" sz="3600" smtClean="0">
                <a:latin typeface="Times New Roman" pitchFamily="18" charset="0"/>
              </a:rPr>
              <a:t>система оценки достижения планируемых результатов освоения АООП ОО.</a:t>
            </a:r>
          </a:p>
          <a:p>
            <a:endParaRPr lang="ru-RU" sz="360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xfrm>
            <a:off x="468313" y="-100013"/>
            <a:ext cx="8229600" cy="1143001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rgbClr val="1B1B6F"/>
                </a:solidFill>
                <a:effectLst/>
                <a:latin typeface="Times New Roman" pitchFamily="18" charset="0"/>
              </a:rPr>
              <a:t>Содержательный раздел: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250825" y="908050"/>
            <a:ext cx="8785225" cy="5473700"/>
          </a:xfrm>
        </p:spPr>
        <p:txBody>
          <a:bodyPr/>
          <a:lstStyle/>
          <a:p>
            <a:pPr>
              <a:lnSpc>
                <a:spcPct val="80000"/>
              </a:lnSpc>
              <a:buFont typeface="Wingdings 3" pitchFamily="18" charset="2"/>
              <a:buNone/>
            </a:pPr>
            <a:r>
              <a:rPr lang="ru-RU" sz="2300" smtClean="0"/>
              <a:t>   </a:t>
            </a:r>
            <a:r>
              <a:rPr lang="ru-RU" sz="3200" smtClean="0">
                <a:latin typeface="Times New Roman" pitchFamily="18" charset="0"/>
              </a:rPr>
              <a:t>Определяет общее содержание образования и  включает программы, ориентированные на достижение личностных и предметных результатов:</a:t>
            </a:r>
          </a:p>
          <a:p>
            <a:pPr>
              <a:lnSpc>
                <a:spcPct val="80000"/>
              </a:lnSpc>
            </a:pPr>
            <a:r>
              <a:rPr lang="ru-RU" sz="3200" smtClean="0">
                <a:latin typeface="Times New Roman" pitchFamily="18" charset="0"/>
              </a:rPr>
              <a:t>- Программу формирования базовых учебных действий</a:t>
            </a:r>
          </a:p>
          <a:p>
            <a:pPr>
              <a:lnSpc>
                <a:spcPct val="80000"/>
              </a:lnSpc>
            </a:pPr>
            <a:r>
              <a:rPr lang="ru-RU" sz="3200" smtClean="0">
                <a:latin typeface="Times New Roman" pitchFamily="18" charset="0"/>
              </a:rPr>
              <a:t>- Программы отдельных учебных предметов и коррекционных занятий</a:t>
            </a:r>
          </a:p>
          <a:p>
            <a:pPr>
              <a:lnSpc>
                <a:spcPct val="80000"/>
              </a:lnSpc>
            </a:pPr>
            <a:r>
              <a:rPr lang="ru-RU" sz="3200" smtClean="0">
                <a:latin typeface="Times New Roman" pitchFamily="18" charset="0"/>
              </a:rPr>
              <a:t>- Программу духовно- нравственного развития, воспитания</a:t>
            </a:r>
          </a:p>
          <a:p>
            <a:pPr>
              <a:lnSpc>
                <a:spcPct val="80000"/>
              </a:lnSpc>
            </a:pPr>
            <a:r>
              <a:rPr lang="ru-RU" sz="3200" smtClean="0">
                <a:latin typeface="Times New Roman" pitchFamily="18" charset="0"/>
              </a:rPr>
              <a:t>- Программу формирования экологической культуры, здорового и безопасного образа жизни</a:t>
            </a:r>
          </a:p>
          <a:p>
            <a:pPr>
              <a:lnSpc>
                <a:spcPct val="80000"/>
              </a:lnSpc>
              <a:buFont typeface="Wingdings 3" pitchFamily="18" charset="2"/>
              <a:buNone/>
            </a:pPr>
            <a:endParaRPr 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smtClean="0">
                <a:solidFill>
                  <a:srgbClr val="1B1B6F"/>
                </a:solidFill>
                <a:effectLst/>
                <a:latin typeface="Times New Roman" pitchFamily="18" charset="0"/>
              </a:rPr>
              <a:t>Организационный раздел:</a:t>
            </a:r>
            <a:r>
              <a:rPr lang="ru-RU" smtClean="0">
                <a:effectLst/>
              </a:rPr>
              <a:t> </a:t>
            </a:r>
          </a:p>
        </p:txBody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Учебный план</a:t>
            </a:r>
          </a:p>
          <a:p>
            <a:r>
              <a:rPr lang="ru-RU" sz="3600" smtClean="0">
                <a:latin typeface="Times New Roman" pitchFamily="18" charset="0"/>
              </a:rPr>
              <a:t>Программа внеурочной деятельности</a:t>
            </a:r>
          </a:p>
          <a:p>
            <a:r>
              <a:rPr lang="ru-RU" sz="3600" smtClean="0">
                <a:latin typeface="Times New Roman" pitchFamily="18" charset="0"/>
              </a:rPr>
              <a:t>Система специальных условий реализации основной образовательной программы в соответствиями с требованиями Стандарта.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3"/>
          <p:cNvSpPr>
            <a:spLocks noGrp="1"/>
          </p:cNvSpPr>
          <p:nvPr>
            <p:ph type="body" idx="1"/>
          </p:nvPr>
        </p:nvSpPr>
        <p:spPr>
          <a:xfrm>
            <a:off x="468313" y="404813"/>
            <a:ext cx="8229600" cy="4525962"/>
          </a:xfrm>
        </p:spPr>
        <p:txBody>
          <a:bodyPr/>
          <a:lstStyle/>
          <a:p>
            <a:r>
              <a:rPr lang="ru-RU" sz="4000" smtClean="0">
                <a:latin typeface="Times New Roman" pitchFamily="18" charset="0"/>
              </a:rPr>
              <a:t>Выбор коррекционных занятий и их количественное соотношение  </a:t>
            </a:r>
            <a:r>
              <a:rPr lang="ru-RU" sz="4000" b="1" smtClean="0">
                <a:latin typeface="Times New Roman" pitchFamily="18" charset="0"/>
              </a:rPr>
              <a:t>самостоятельно определяется Организацией</a:t>
            </a:r>
            <a:r>
              <a:rPr lang="ru-RU" sz="4000" smtClean="0">
                <a:latin typeface="Times New Roman" pitchFamily="18" charset="0"/>
              </a:rPr>
              <a:t>, исходя из особых образовательных потребностей обучающихся с умственной отсталостью, на основе </a:t>
            </a:r>
            <a:r>
              <a:rPr lang="ru-RU" sz="4000" b="1" smtClean="0">
                <a:latin typeface="Times New Roman" pitchFamily="18" charset="0"/>
              </a:rPr>
              <a:t>рекомендаций ПМПК и</a:t>
            </a:r>
            <a:r>
              <a:rPr lang="en-US" sz="4000" b="1" smtClean="0">
                <a:latin typeface="Times New Roman" pitchFamily="18" charset="0"/>
              </a:rPr>
              <a:t>/</a:t>
            </a:r>
            <a:r>
              <a:rPr lang="ru-RU" sz="4000" b="1" smtClean="0">
                <a:latin typeface="Times New Roman" pitchFamily="18" charset="0"/>
              </a:rPr>
              <a:t>или ИПР инвалида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3"/>
          <p:cNvSpPr>
            <a:spLocks noGrp="1"/>
          </p:cNvSpPr>
          <p:nvPr>
            <p:ph type="body" idx="1"/>
          </p:nvPr>
        </p:nvSpPr>
        <p:spPr>
          <a:xfrm>
            <a:off x="539750" y="692150"/>
            <a:ext cx="8229600" cy="4525963"/>
          </a:xfrm>
        </p:spPr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Определение варианта АООП ОО осуществляется </a:t>
            </a:r>
            <a:r>
              <a:rPr lang="ru-RU" sz="3600" smtClean="0">
                <a:solidFill>
                  <a:srgbClr val="1B1B6F"/>
                </a:solidFill>
                <a:latin typeface="Times New Roman" pitchFamily="18" charset="0"/>
              </a:rPr>
              <a:t>на основе рекомендаций ПМПК</a:t>
            </a:r>
            <a:r>
              <a:rPr lang="ru-RU" sz="3600" smtClean="0">
                <a:latin typeface="Times New Roman" pitchFamily="18" charset="0"/>
              </a:rPr>
              <a:t>, сформулированных </a:t>
            </a:r>
            <a:r>
              <a:rPr lang="ru-RU" sz="3600" smtClean="0">
                <a:solidFill>
                  <a:srgbClr val="1B1B6F"/>
                </a:solidFill>
                <a:latin typeface="Times New Roman" pitchFamily="18" charset="0"/>
              </a:rPr>
              <a:t>по результатам его комплексного психолого-медико-педагогического обследования</a:t>
            </a:r>
            <a:r>
              <a:rPr lang="ru-RU" sz="3600" smtClean="0">
                <a:latin typeface="Times New Roman" pitchFamily="18" charset="0"/>
              </a:rPr>
              <a:t>, с учетом ИПР, и в порядке, установленном законодательством РФ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2"/>
          <p:cNvSpPr txBox="1">
            <a:spLocks noChangeArrowheads="1"/>
          </p:cNvSpPr>
          <p:nvPr/>
        </p:nvSpPr>
        <p:spPr bwMode="auto">
          <a:xfrm>
            <a:off x="684213" y="260350"/>
            <a:ext cx="8226425" cy="714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</a:pPr>
            <a:r>
              <a:rPr lang="ru-RU" sz="2800">
                <a:latin typeface="Times New Roman" pitchFamily="18" charset="0"/>
              </a:rPr>
              <a:t>Требования к условиям реализации АООП ОО 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Times New Roman" pitchFamily="18" charset="0"/>
              </a:rPr>
              <a:t>Создание комфортной коррекционно- развивающей образовательной среды, построенной с учётом их образовательных потребностей, которая обеспечивает высокое качество образования, доступность, открытость,привлекательность.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Times New Roman" pitchFamily="18" charset="0"/>
              </a:rPr>
              <a:t>Гарантирует охрану и укрепление физического, психического и социального здоровья обучающихся. </a:t>
            </a:r>
          </a:p>
          <a:p>
            <a:pPr>
              <a:lnSpc>
                <a:spcPct val="150000"/>
              </a:lnSpc>
            </a:pPr>
            <a:r>
              <a:rPr lang="ru-RU" sz="2800">
                <a:latin typeface="Times New Roman" pitchFamily="18" charset="0"/>
              </a:rPr>
              <a:t>  </a:t>
            </a:r>
          </a:p>
          <a:p>
            <a:pPr>
              <a:lnSpc>
                <a:spcPct val="150000"/>
              </a:lnSpc>
            </a:pPr>
            <a:endParaRPr lang="ru-RU" sz="2800">
              <a:latin typeface="Times New Roman" pitchFamily="18" charset="0"/>
            </a:endParaRPr>
          </a:p>
        </p:txBody>
      </p:sp>
      <p:sp>
        <p:nvSpPr>
          <p:cNvPr id="4198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B47B370-B60A-4188-8278-1D119C33250D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smtClean="0">
                <a:solidFill>
                  <a:srgbClr val="1B1B6F"/>
                </a:solidFill>
                <a:effectLst/>
              </a:rPr>
              <a:t>Программа внеурочной деятельности:</a:t>
            </a:r>
          </a:p>
        </p:txBody>
      </p:sp>
      <p:sp>
        <p:nvSpPr>
          <p:cNvPr id="614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Коррекционно-развивающее направление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Спортивно-оздоровительное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Духовно- нравственное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Социальное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Обще-культурное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800" smtClean="0"/>
              <a:t>ФОРМЫ: 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2800" smtClean="0"/>
              <a:t>Индивидуальные и групповые занятия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smtClean="0"/>
              <a:t>Экскурсии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smtClean="0"/>
              <a:t>кружки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ru-RU" sz="2800" smtClean="0"/>
              <a:t>секции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mtClean="0">
                <a:solidFill>
                  <a:srgbClr val="1B1B6F"/>
                </a:solidFill>
                <a:effectLst/>
              </a:rPr>
              <a:t>Система условий</a:t>
            </a:r>
          </a:p>
        </p:txBody>
      </p:sp>
      <p:sp>
        <p:nvSpPr>
          <p:cNvPr id="62467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200" smtClean="0"/>
              <a:t>Содержит описание имеющихся условий:</a:t>
            </a:r>
          </a:p>
          <a:p>
            <a:r>
              <a:rPr lang="ru-RU" sz="3200" smtClean="0"/>
              <a:t>-кадровых</a:t>
            </a:r>
          </a:p>
          <a:p>
            <a:r>
              <a:rPr lang="ru-RU" sz="3200" smtClean="0"/>
              <a:t>-финансовых</a:t>
            </a:r>
          </a:p>
          <a:p>
            <a:r>
              <a:rPr lang="ru-RU" sz="3200" smtClean="0"/>
              <a:t>-Материально-технических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/>
            <a:r>
              <a:rPr lang="ru-RU" sz="3700" smtClean="0">
                <a:solidFill>
                  <a:srgbClr val="1B1B6F"/>
                </a:solidFill>
                <a:effectLst/>
              </a:rPr>
              <a:t>При обучении совместно с другими обучающимися</a:t>
            </a:r>
          </a:p>
        </p:txBody>
      </p:sp>
      <p:sp>
        <p:nvSpPr>
          <p:cNvPr id="634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ru-RU" sz="3200" smtClean="0">
                <a:latin typeface="Times New Roman" pitchFamily="18" charset="0"/>
              </a:rPr>
              <a:t>Соблюдаются требования к уровню подготовки специалистов: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Высшее профессиональное образование + документ о повышении квалификации в области инклюзивного образования</a:t>
            </a:r>
          </a:p>
          <a:p>
            <a:pPr>
              <a:lnSpc>
                <a:spcPct val="90000"/>
              </a:lnSpc>
              <a:buFont typeface="Wingdings 3" pitchFamily="18" charset="2"/>
              <a:buNone/>
            </a:pPr>
            <a:r>
              <a:rPr lang="ru-RU" sz="3200" smtClean="0">
                <a:latin typeface="Times New Roman" pitchFamily="18" charset="0"/>
              </a:rPr>
              <a:t>Штатные единицы специалистов определяются в соответствии с нормативными документами Минобр и науки РФ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Содержимое 1"/>
          <p:cNvSpPr>
            <a:spLocks noGrp="1"/>
          </p:cNvSpPr>
          <p:nvPr>
            <p:ph idx="1"/>
          </p:nvPr>
        </p:nvSpPr>
        <p:spPr>
          <a:xfrm>
            <a:off x="250825" y="188913"/>
            <a:ext cx="8642350" cy="5616575"/>
          </a:xfrm>
        </p:spPr>
        <p:txBody>
          <a:bodyPr/>
          <a:lstStyle/>
          <a:p>
            <a:pPr indent="449263" eaLnBrk="1" hangingPunct="1">
              <a:lnSpc>
                <a:spcPct val="150000"/>
              </a:lnSpc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 рамках реализации ФГОС общего образования обучающихся с умственной отсталостью (интеллектуальными нарушениями) представлены требования к общему образованию обучающихся с</a:t>
            </a:r>
            <a:endParaRPr lang="ru-RU" sz="2400" b="1" smtClean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>
              <a:lnSpc>
                <a:spcPct val="15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1) лёгкой умственной отсталостью;</a:t>
            </a:r>
          </a:p>
          <a:p>
            <a:pPr indent="449263" eaLnBrk="1" hangingPunct="1">
              <a:lnSpc>
                <a:spcPct val="15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2) умеренной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>
              <a:lnSpc>
                <a:spcPct val="15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Тяжёлой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  <a:p>
            <a:pPr indent="449263" eaLnBrk="1" hangingPunct="1">
              <a:lnSpc>
                <a:spcPct val="15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Глубокой умственной отсталостью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eaLnBrk="1" hangingPunct="1">
              <a:lnSpc>
                <a:spcPct val="150000"/>
              </a:lnSpc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Тяжёлыми и множественными нарушениями       развития.</a:t>
            </a:r>
            <a:endParaRPr lang="ru-RU" sz="2800" smtClean="0">
              <a:latin typeface="Times New Roman" pitchFamily="18" charset="0"/>
            </a:endParaRPr>
          </a:p>
        </p:txBody>
      </p:sp>
      <p:sp>
        <p:nvSpPr>
          <p:cNvPr id="1741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4AF98B4-EA21-480F-B8B0-18A0692D30F6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2"/>
          <p:cNvSpPr txBox="1">
            <a:spLocks noChangeArrowheads="1"/>
          </p:cNvSpPr>
          <p:nvPr/>
        </p:nvSpPr>
        <p:spPr bwMode="auto">
          <a:xfrm>
            <a:off x="500063" y="1760538"/>
            <a:ext cx="8305800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Осуществление </a:t>
            </a:r>
            <a:r>
              <a:rPr lang="ru-RU" sz="2800" b="1" u="sng">
                <a:latin typeface="Times New Roman" pitchFamily="18" charset="0"/>
                <a:cs typeface="Times New Roman" pitchFamily="18" charset="0"/>
              </a:rPr>
              <a:t>непрерывного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 образования детей с ОВЗ, в том числе инвалидов, на всех возрастных этапах начиная с первых месяцев жизни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Text Box 4"/>
          <p:cNvSpPr txBox="1">
            <a:spLocks noChangeArrowheads="1"/>
          </p:cNvSpPr>
          <p:nvPr/>
        </p:nvSpPr>
        <p:spPr bwMode="auto">
          <a:xfrm>
            <a:off x="1042988" y="3776663"/>
            <a:ext cx="76327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Arial" charset="0"/>
                <a:cs typeface="Arial" charset="0"/>
              </a:rPr>
              <a:t>Дошкольное воспитание и обучение детей с ОВЗ, получение ими среднего, среднего специального и высшего образования.</a:t>
            </a:r>
          </a:p>
          <a:p>
            <a:pPr algn="just"/>
            <a:r>
              <a:rPr lang="ru-RU" sz="2400">
                <a:latin typeface="Arial" charset="0"/>
                <a:cs typeface="Arial" charset="0"/>
              </a:rPr>
              <a:t>Создание единой «зоны» реабилитационного пространства, с индивидуально-ориентированным комплексным подходом к каждому ребенку.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500063" y="260350"/>
            <a:ext cx="8305800" cy="1385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Перед системой образования детей с ОВЗ стоят задачи:</a:t>
            </a:r>
          </a:p>
          <a:p>
            <a:pPr marL="457200" indent="-457200" algn="just" eaLnBrk="1" hangingPunct="1">
              <a:buFont typeface="Wingdings" pitchFamily="2" charset="2"/>
              <a:buChar char="Ø"/>
              <a:defRPr/>
            </a:pPr>
            <a:endParaRPr lang="ru-RU" sz="2800" b="1" dirty="0" smtClean="0">
              <a:latin typeface="Times New Roman" charset="0"/>
              <a:cs typeface="Times New Roman" charset="0"/>
            </a:endParaRPr>
          </a:p>
        </p:txBody>
      </p:sp>
      <p:sp>
        <p:nvSpPr>
          <p:cNvPr id="48132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4B6736B-3213-480D-8522-C0BCDA1A52C5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2"/>
          <p:cNvSpPr txBox="1">
            <a:spLocks noChangeArrowheads="1"/>
          </p:cNvSpPr>
          <p:nvPr/>
        </p:nvSpPr>
        <p:spPr bwMode="auto">
          <a:xfrm>
            <a:off x="528638" y="404813"/>
            <a:ext cx="8305800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Профессиональная подготовка, переподготовка и повышение квалификации кадров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608013" y="1571625"/>
            <a:ext cx="8140700" cy="178593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marL="354013" indent="-354013" algn="just" eaLnBrk="1" hangingPunct="1"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специальных педагогов и специальных психологов</a:t>
            </a:r>
          </a:p>
          <a:p>
            <a:pPr marL="342900" indent="-342900" algn="just" eaLnBrk="1" hangingPunct="1">
              <a:buFont typeface="Wingdings" pitchFamily="2" charset="2"/>
              <a:buChar char="ü"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педагогов и психологов общеобразовательных учреждений, социальных педагогов для профессиональной деятельности в условиях инклюзивной среды.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14350" y="3644900"/>
            <a:ext cx="8140700" cy="2462213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defRPr/>
            </a:pPr>
            <a:r>
              <a:rPr lang="ru-RU" sz="2200" b="1" dirty="0" smtClean="0">
                <a:latin typeface="Arial" charset="0"/>
                <a:cs typeface="Arial" charset="0"/>
              </a:rPr>
              <a:t>Для это необходимо</a:t>
            </a:r>
            <a:r>
              <a:rPr lang="ru-RU" sz="2200" dirty="0" smtClean="0">
                <a:latin typeface="Arial" charset="0"/>
                <a:cs typeface="Arial" charset="0"/>
              </a:rPr>
              <a:t>: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формирование компетентного, образованного, культурного, толерантного педагога, повышение мобильности классического специального педагога;</a:t>
            </a:r>
          </a:p>
          <a:p>
            <a:pPr marL="342900" indent="-342900" algn="just" eaLnBrk="1" hangingPunct="1">
              <a:buFont typeface="Arial" pitchFamily="34" charset="0"/>
              <a:buChar char="•"/>
              <a:defRPr/>
            </a:pPr>
            <a:r>
              <a:rPr lang="ru-RU" sz="2200" dirty="0" smtClean="0">
                <a:latin typeface="Arial" charset="0"/>
                <a:cs typeface="Arial" charset="0"/>
              </a:rPr>
              <a:t>разработка новых моделей подготовки и переподготовки кадров (специализаций, профилей, спецкурсов), способных работать в новых условиях;</a:t>
            </a:r>
          </a:p>
        </p:txBody>
      </p:sp>
      <p:sp>
        <p:nvSpPr>
          <p:cNvPr id="49156" name="Номер слайда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18A9BC1-7814-41DC-AC79-0234BB355BA2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7" name="Группа 14"/>
          <p:cNvGrpSpPr>
            <a:grpSpLocks/>
          </p:cNvGrpSpPr>
          <p:nvPr/>
        </p:nvGrpSpPr>
        <p:grpSpPr bwMode="auto">
          <a:xfrm>
            <a:off x="663575" y="1276350"/>
            <a:ext cx="7493000" cy="4954588"/>
            <a:chOff x="-334439" y="416920"/>
            <a:chExt cx="8982977" cy="6147906"/>
          </a:xfrm>
        </p:grpSpPr>
        <p:pic>
          <p:nvPicPr>
            <p:cNvPr id="50180" name="Picture 10" descr="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357759">
              <a:off x="4154487" y="440898"/>
              <a:ext cx="1822450" cy="251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1" name="Picture 12" descr="1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212788">
              <a:off x="6660556" y="3281733"/>
              <a:ext cx="1769461" cy="2643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2" name="Picture 13" descr="1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58039">
              <a:off x="-334439" y="3601062"/>
              <a:ext cx="1660525" cy="243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3" name="Picture 15" descr="2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1394738">
              <a:off x="-12317" y="1093789"/>
              <a:ext cx="1719263" cy="25145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4" name="Picture 16" descr="2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745653">
              <a:off x="6992775" y="1392603"/>
              <a:ext cx="1655763" cy="2419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5" name="Picture 17" descr="2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rot="-1002640">
              <a:off x="1294740" y="1337285"/>
              <a:ext cx="1800226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6" name="Picture 14" descr="19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 rot="-1467682">
              <a:off x="869747" y="3389649"/>
              <a:ext cx="1727200" cy="2571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7" name="Picture 18" descr="2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284476">
              <a:off x="2582564" y="416920"/>
              <a:ext cx="1668462" cy="24383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8" name="Picture 9" descr="2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 rot="1381609">
              <a:off x="5412345" y="766323"/>
              <a:ext cx="1723178" cy="24256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89" name="Picture 20" descr="25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-1236381">
              <a:off x="2487209" y="4036104"/>
              <a:ext cx="1684082" cy="2428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0" name="Picture 21" descr="26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-243800">
              <a:off x="3000115" y="2410883"/>
              <a:ext cx="1714499" cy="2457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1" name="Picture 11" descr="16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 rot="970373">
              <a:off x="4638764" y="2603955"/>
              <a:ext cx="1597025" cy="2414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0192" name="Picture 19" descr="2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 rot="1255190">
              <a:off x="5142138" y="3935927"/>
              <a:ext cx="1841500" cy="26288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0178" name="TextBox 15"/>
          <p:cNvSpPr txBox="1">
            <a:spLocks noChangeArrowheads="1"/>
          </p:cNvSpPr>
          <p:nvPr/>
        </p:nvSpPr>
        <p:spPr bwMode="auto">
          <a:xfrm>
            <a:off x="250825" y="44450"/>
            <a:ext cx="8713788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Научно-методическое обеспечение образовательного процесса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Номер слайда 1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85BFE96-AA8B-4F44-A1F8-35E7D25A799E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Прямоугольник 1"/>
          <p:cNvSpPr>
            <a:spLocks noChangeArrowheads="1"/>
          </p:cNvSpPr>
          <p:nvPr/>
        </p:nvSpPr>
        <p:spPr bwMode="auto">
          <a:xfrm>
            <a:off x="214313" y="333375"/>
            <a:ext cx="85693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2800" b="1">
                <a:latin typeface="Times New Roman" pitchFamily="18" charset="0"/>
                <a:cs typeface="Times New Roman" pitchFamily="18" charset="0"/>
              </a:rPr>
              <a:t>Активное внедрение полифункциональной интерактивной среды в дошкольные и школьные образовательные учреждения</a:t>
            </a: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6" name="Text Box 4"/>
          <p:cNvSpPr txBox="1">
            <a:spLocks noChangeArrowheads="1"/>
          </p:cNvSpPr>
          <p:nvPr/>
        </p:nvSpPr>
        <p:spPr bwMode="auto">
          <a:xfrm>
            <a:off x="468313" y="1844675"/>
            <a:ext cx="8315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>
                <a:latin typeface="Arial" charset="0"/>
                <a:cs typeface="Arial" charset="0"/>
              </a:rPr>
              <a:t>Использование реабилитационных возможностей «темной» и «светлой» сенсорных комнат, сенсорных стимулирующих наборов и др.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63888" y="3256880"/>
            <a:ext cx="1978182" cy="1828304"/>
            <a:chOff x="3414362" y="1757365"/>
            <a:chExt cx="1885959" cy="1743068"/>
          </a:xfrm>
          <a:scene3d>
            <a:camera prst="orthographicFront"/>
            <a:lightRig rig="threePt" dir="t"/>
          </a:scene3d>
        </p:grpSpPr>
        <p:sp>
          <p:nvSpPr>
            <p:cNvPr id="26" name="Oval 25"/>
            <p:cNvSpPr/>
            <p:nvPr/>
          </p:nvSpPr>
          <p:spPr>
            <a:xfrm>
              <a:off x="3414362" y="1757365"/>
              <a:ext cx="1885959" cy="1743068"/>
            </a:xfrm>
            <a:prstGeom prst="ellipse">
              <a:avLst/>
            </a:prstGeom>
            <a:blipFill rotWithShape="0">
              <a:blip r:embed="rId2" cstate="print"/>
              <a:stretch>
                <a:fillRect/>
              </a:stretch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Oval 4"/>
            <p:cNvSpPr/>
            <p:nvPr/>
          </p:nvSpPr>
          <p:spPr>
            <a:xfrm>
              <a:off x="3690554" y="2012631"/>
              <a:ext cx="1333575" cy="123253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37005" y="5210250"/>
            <a:ext cx="1459110" cy="1459110"/>
            <a:chOff x="3627786" y="2143"/>
            <a:chExt cx="1459110" cy="1459110"/>
          </a:xfrm>
          <a:scene3d>
            <a:camera prst="orthographicFront"/>
            <a:lightRig rig="threePt" dir="t"/>
          </a:scene3d>
        </p:grpSpPr>
        <p:sp>
          <p:nvSpPr>
            <p:cNvPr id="24" name="Oval 23"/>
            <p:cNvSpPr/>
            <p:nvPr/>
          </p:nvSpPr>
          <p:spPr>
            <a:xfrm>
              <a:off x="3627786" y="2143"/>
              <a:ext cx="1459110" cy="1459110"/>
            </a:xfrm>
            <a:prstGeom prst="ellipse">
              <a:avLst/>
            </a:prstGeom>
            <a:blipFill rotWithShape="0">
              <a:blip r:embed="rId3" cstate="print"/>
              <a:stretch>
                <a:fillRect/>
              </a:stretch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Oval 6"/>
            <p:cNvSpPr/>
            <p:nvPr/>
          </p:nvSpPr>
          <p:spPr>
            <a:xfrm>
              <a:off x="3841468" y="215825"/>
              <a:ext cx="1031746" cy="1031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5240" tIns="15240" rIns="15240" bIns="152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400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047697" y="3069218"/>
            <a:ext cx="2634736" cy="1871950"/>
            <a:chOff x="5865154" y="328610"/>
            <a:chExt cx="2630076" cy="1868639"/>
          </a:xfrm>
          <a:scene3d>
            <a:camera prst="orthographicFront"/>
            <a:lightRig rig="threePt" dir="t"/>
          </a:scene3d>
        </p:grpSpPr>
        <p:sp>
          <p:nvSpPr>
            <p:cNvPr id="22" name="Oval 21"/>
            <p:cNvSpPr/>
            <p:nvPr/>
          </p:nvSpPr>
          <p:spPr>
            <a:xfrm>
              <a:off x="5865154" y="328610"/>
              <a:ext cx="2630076" cy="1868639"/>
            </a:xfrm>
            <a:prstGeom prst="ellipse">
              <a:avLst/>
            </a:prstGeom>
            <a:blipFill rotWithShape="0">
              <a:blip r:embed="rId4" cstate="print"/>
              <a:stretch>
                <a:fillRect/>
              </a:stretch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8000"/>
              </a:schemeClr>
            </a:effectRef>
            <a:fontRef idx="minor">
              <a:schemeClr val="lt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6250320" y="602266"/>
              <a:ext cx="1859744" cy="132132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305" tIns="27305" rIns="27305" bIns="27305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3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51520" y="5264292"/>
            <a:ext cx="2281664" cy="1405068"/>
            <a:chOff x="6000771" y="3114683"/>
            <a:chExt cx="2673135" cy="1646139"/>
          </a:xfrm>
          <a:scene3d>
            <a:camera prst="orthographicFront"/>
            <a:lightRig rig="threePt" dir="t"/>
          </a:scene3d>
        </p:grpSpPr>
        <p:sp>
          <p:nvSpPr>
            <p:cNvPr id="20" name="Oval 19"/>
            <p:cNvSpPr/>
            <p:nvPr/>
          </p:nvSpPr>
          <p:spPr>
            <a:xfrm>
              <a:off x="6000771" y="3114683"/>
              <a:ext cx="2673135" cy="1646139"/>
            </a:xfrm>
            <a:prstGeom prst="ellipse">
              <a:avLst/>
            </a:prstGeom>
            <a:blipFill rotWithShape="0">
              <a:blip r:embed="rId5" cstate="print"/>
              <a:stretch>
                <a:fillRect/>
              </a:stretch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16000"/>
              </a:schemeClr>
            </a:effectRef>
            <a:fontRef idx="minor">
              <a:schemeClr val="lt1"/>
            </a:fontRef>
          </p:style>
        </p:sp>
        <p:sp>
          <p:nvSpPr>
            <p:cNvPr id="21" name="Oval 10"/>
            <p:cNvSpPr/>
            <p:nvPr/>
          </p:nvSpPr>
          <p:spPr>
            <a:xfrm>
              <a:off x="6392243" y="3355754"/>
              <a:ext cx="1890191" cy="116399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305" tIns="27305" rIns="27305" bIns="27305" spcCol="1270" anchor="ctr"/>
            <a:lstStyle/>
            <a:p>
              <a:pPr algn="ctr" defTabSz="19113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3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843808" y="5274760"/>
            <a:ext cx="1459110" cy="1394600"/>
            <a:chOff x="3627786" y="3796545"/>
            <a:chExt cx="1459110" cy="1459110"/>
          </a:xfrm>
          <a:scene3d>
            <a:camera prst="orthographicFront"/>
            <a:lightRig rig="threePt" dir="t"/>
          </a:scene3d>
        </p:grpSpPr>
        <p:sp>
          <p:nvSpPr>
            <p:cNvPr id="18" name="Oval 17"/>
            <p:cNvSpPr/>
            <p:nvPr/>
          </p:nvSpPr>
          <p:spPr>
            <a:xfrm>
              <a:off x="3627786" y="3796545"/>
              <a:ext cx="1459110" cy="1459110"/>
            </a:xfrm>
            <a:prstGeom prst="ellipse">
              <a:avLst/>
            </a:prstGeom>
            <a:blipFill rotWithShape="0">
              <a:blip r:embed="rId6" cstate="print"/>
              <a:stretch>
                <a:fillRect/>
              </a:stretch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24000"/>
              </a:schemeClr>
            </a:effectRef>
            <a:fontRef idx="minor">
              <a:schemeClr val="lt1"/>
            </a:fontRef>
          </p:style>
        </p:sp>
        <p:sp>
          <p:nvSpPr>
            <p:cNvPr id="19" name="Oval 12"/>
            <p:cNvSpPr/>
            <p:nvPr/>
          </p:nvSpPr>
          <p:spPr>
            <a:xfrm>
              <a:off x="3841468" y="4010227"/>
              <a:ext cx="1031746" cy="103174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90315" y="5013176"/>
            <a:ext cx="2566425" cy="1728192"/>
            <a:chOff x="428889" y="2971809"/>
            <a:chExt cx="2656749" cy="1789015"/>
          </a:xfrm>
          <a:scene3d>
            <a:camera prst="orthographicFront"/>
            <a:lightRig rig="threePt" dir="t"/>
          </a:scene3d>
        </p:grpSpPr>
        <p:sp>
          <p:nvSpPr>
            <p:cNvPr id="16" name="Oval 15"/>
            <p:cNvSpPr/>
            <p:nvPr/>
          </p:nvSpPr>
          <p:spPr>
            <a:xfrm>
              <a:off x="428889" y="2971809"/>
              <a:ext cx="2656749" cy="1789015"/>
            </a:xfrm>
            <a:prstGeom prst="ellipse">
              <a:avLst/>
            </a:prstGeom>
            <a:blipFill rotWithShape="0">
              <a:blip r:embed="rId7" cstate="print"/>
              <a:stretch>
                <a:fillRect/>
              </a:stretch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32000"/>
              </a:schemeClr>
            </a:effectRef>
            <a:fontRef idx="minor">
              <a:schemeClr val="lt1"/>
            </a:fontRef>
          </p:style>
        </p:sp>
        <p:sp>
          <p:nvSpPr>
            <p:cNvPr id="17" name="Oval 14"/>
            <p:cNvSpPr/>
            <p:nvPr/>
          </p:nvSpPr>
          <p:spPr>
            <a:xfrm>
              <a:off x="817961" y="3233804"/>
              <a:ext cx="1878605" cy="1265025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41275" tIns="41275" rIns="41275" bIns="41275" spcCol="1270" anchor="ctr"/>
            <a:lstStyle/>
            <a:p>
              <a:pPr algn="ctr" defTabSz="288925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65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95536" y="3159502"/>
            <a:ext cx="2543234" cy="1853674"/>
            <a:chOff x="251525" y="244629"/>
            <a:chExt cx="2728902" cy="1989001"/>
          </a:xfrm>
          <a:scene3d>
            <a:camera prst="orthographicFront"/>
            <a:lightRig rig="threePt" dir="t"/>
          </a:scene3d>
        </p:grpSpPr>
        <p:sp>
          <p:nvSpPr>
            <p:cNvPr id="14" name="Oval 13"/>
            <p:cNvSpPr/>
            <p:nvPr/>
          </p:nvSpPr>
          <p:spPr>
            <a:xfrm>
              <a:off x="251525" y="244629"/>
              <a:ext cx="2728902" cy="1989001"/>
            </a:xfrm>
            <a:prstGeom prst="ellipse">
              <a:avLst/>
            </a:prstGeom>
            <a:blipFill rotWithShape="0">
              <a:blip r:embed="rId8" cstate="print"/>
              <a:stretch>
                <a:fillRect/>
              </a:stretch>
            </a:blipFill>
            <a:sp3d>
              <a:bevelT/>
            </a:sp3d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alpha val="90000"/>
                <a:hueOff val="0"/>
                <a:satOff val="0"/>
                <a:lumOff val="0"/>
                <a:alphaOff val="-40000"/>
              </a:schemeClr>
            </a:effectRef>
            <a:fontRef idx="minor">
              <a:schemeClr val="lt1"/>
            </a:fontRef>
          </p:style>
        </p:sp>
        <p:sp>
          <p:nvSpPr>
            <p:cNvPr id="15" name="Oval 16"/>
            <p:cNvSpPr/>
            <p:nvPr/>
          </p:nvSpPr>
          <p:spPr>
            <a:xfrm>
              <a:off x="651163" y="535911"/>
              <a:ext cx="1929626" cy="1406437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7940" tIns="27940" rIns="27940" bIns="27940" spcCol="1270" anchor="ctr"/>
            <a:lstStyle/>
            <a:p>
              <a:pPr algn="ctr" defTabSz="1955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4400" dirty="0"/>
            </a:p>
          </p:txBody>
        </p:sp>
      </p:grpSp>
      <p:sp>
        <p:nvSpPr>
          <p:cNvPr id="52234" name="Номер слайда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3D1F40D-B62A-4567-B877-C9A13806FEF4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645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Для обучающихся, которые по состоянию здоровья не могут посещать образовательные организации обучение организуется по СИОП на дому или в медицинских организациях.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3600" smtClean="0">
                <a:latin typeface="Times New Roman" pitchFamily="18" charset="0"/>
              </a:rPr>
              <a:t>Финансовое обеспечение  должно соответствовать  специфике кадровых и материально- технических условий, определенных для каждого варианта АООП ОО для разных групп обучающихся с умственной отсталостью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/>
          </p:cNvSpPr>
          <p:nvPr>
            <p:ph type="title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6000" smtClean="0">
                <a:solidFill>
                  <a:srgbClr val="1B1B6F"/>
                </a:solidFill>
                <a:effectLst/>
                <a:latin typeface="Times New Roman" pitchFamily="18" charset="0"/>
              </a:rPr>
              <a:t>Спасибо за внимание!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Содержимое 1"/>
          <p:cNvSpPr>
            <a:spLocks noGrp="1"/>
          </p:cNvSpPr>
          <p:nvPr>
            <p:ph idx="1"/>
          </p:nvPr>
        </p:nvSpPr>
        <p:spPr>
          <a:xfrm>
            <a:off x="323850" y="333375"/>
            <a:ext cx="8424863" cy="5473700"/>
          </a:xfrm>
        </p:spPr>
        <p:txBody>
          <a:bodyPr/>
          <a:lstStyle/>
          <a:p>
            <a:pPr indent="449263" algn="just" eaLnBrk="1" hangingPunct="1"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Стандарт разработан на основе Конституции  РФ и законодательства РФ, с учётом Конвенции ООН о правах ребёнка и Конвенции ООН о правах инвалидов, региональных, национальных и этнокультурных потребностей народов РФ.</a:t>
            </a:r>
          </a:p>
          <a:p>
            <a:pPr indent="449263" algn="just" eaLnBrk="1" hangingPunct="1">
              <a:buFont typeface="Wingdings 3" pitchFamily="18" charset="2"/>
              <a:buNone/>
            </a:pPr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          Стандарт учитывает: </a:t>
            </a:r>
          </a:p>
          <a:p>
            <a:pPr indent="449263" algn="just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Возрастные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Типологические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Индивидуальные особенности</a:t>
            </a:r>
            <a:r>
              <a:rPr lang="en-US" sz="3200" b="1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3200" b="1" smtClean="0">
              <a:latin typeface="Times New Roman" pitchFamily="18" charset="0"/>
              <a:cs typeface="Times New Roman" pitchFamily="18" charset="0"/>
            </a:endParaRPr>
          </a:p>
          <a:p>
            <a:pPr indent="449263" algn="just" eaLnBrk="1" hangingPunct="1"/>
            <a:r>
              <a:rPr lang="ru-RU" sz="3200" b="1" smtClean="0">
                <a:latin typeface="Times New Roman" pitchFamily="18" charset="0"/>
                <a:cs typeface="Times New Roman" pitchFamily="18" charset="0"/>
              </a:rPr>
              <a:t>Особые образовательные потребности детей с умственной отсталостью</a:t>
            </a:r>
            <a:r>
              <a:rPr lang="ru-RU" sz="32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200" smtClean="0">
              <a:latin typeface="Calibri" pitchFamily="34" charset="0"/>
              <a:cs typeface="Times New Roman" pitchFamily="18" charset="0"/>
            </a:endParaRPr>
          </a:p>
          <a:p>
            <a:pPr indent="449263" eaLnBrk="1" hangingPunct="1"/>
            <a:endParaRPr lang="ru-RU" sz="3200" smtClean="0"/>
          </a:p>
        </p:txBody>
      </p:sp>
      <p:sp>
        <p:nvSpPr>
          <p:cNvPr id="19458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0F5EF97-4DEF-4986-9D22-DF5757B264CF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Содержимое 1"/>
          <p:cNvSpPr>
            <a:spLocks noGrp="1"/>
          </p:cNvSpPr>
          <p:nvPr>
            <p:ph idx="1"/>
          </p:nvPr>
        </p:nvSpPr>
        <p:spPr>
          <a:xfrm>
            <a:off x="457200" y="333375"/>
            <a:ext cx="8229600" cy="5256213"/>
          </a:xfrm>
        </p:spPr>
        <p:txBody>
          <a:bodyPr/>
          <a:lstStyle/>
          <a:p>
            <a:pPr indent="-3175" algn="ctr" eaLnBrk="1" hangingPunct="1">
              <a:buFont typeface="Wingdings 3" pitchFamily="18" charset="2"/>
              <a:buNone/>
            </a:pPr>
            <a:r>
              <a:rPr lang="ru-RU" sz="3200" b="1" smtClean="0">
                <a:solidFill>
                  <a:srgbClr val="1A6070"/>
                </a:solidFill>
                <a:latin typeface="Times New Roman" pitchFamily="18" charset="0"/>
                <a:cs typeface="Times New Roman" pitchFamily="18" charset="0"/>
              </a:rPr>
              <a:t>Особые образовательные потребности обучающихся с умственной отсталостью:</a:t>
            </a:r>
          </a:p>
          <a:p>
            <a:pPr indent="-3175"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Раннее  получение детьми-инвалидами специальной помощи средствами образования;  </a:t>
            </a:r>
          </a:p>
          <a:p>
            <a:pPr indent="-3175" algn="just" eaLnBrk="1" hangingPunct="1">
              <a:lnSpc>
                <a:spcPct val="150000"/>
              </a:lnSpc>
              <a:buFont typeface="Wingdings 3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- Обязательность </a:t>
            </a:r>
            <a:r>
              <a:rPr lang="ru-RU" sz="2800" smtClean="0">
                <a:latin typeface="Calibri" pitchFamily="34" charset="0"/>
                <a:cs typeface="Times New Roman" pitchFamily="18" charset="0"/>
              </a:rPr>
              <a:t>непрерывности коррекционно- развивающегося процесса; </a:t>
            </a:r>
            <a:r>
              <a:rPr lang="ru-RU" sz="2800" b="1" smtClean="0">
                <a:latin typeface="Calibri" pitchFamily="34" charset="0"/>
                <a:cs typeface="Times New Roman" pitchFamily="18" charset="0"/>
              </a:rPr>
              <a:t>увеличение сроков освоения АООП ОО до 12(13)лет;             </a:t>
            </a:r>
          </a:p>
          <a:p>
            <a:pPr indent="-3175" algn="just" eaLnBrk="1" hangingPunct="1">
              <a:lnSpc>
                <a:spcPct val="150000"/>
              </a:lnSpc>
            </a:pPr>
            <a:r>
              <a:rPr lang="ru-RU" sz="2800" smtClean="0">
                <a:latin typeface="Calibri" pitchFamily="34" charset="0"/>
                <a:cs typeface="Times New Roman" pitchFamily="18" charset="0"/>
              </a:rPr>
              <a:t>Научный, практико-ориентированный характер содержания образования;</a:t>
            </a:r>
          </a:p>
          <a:p>
            <a:pPr indent="-3175" eaLnBrk="1" hangingPunct="1"/>
            <a:endParaRPr lang="ru-RU" sz="2800" smtClean="0"/>
          </a:p>
        </p:txBody>
      </p:sp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84AF0D4-6EA4-4AAC-BDE1-EF6FCD4184F8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Содержимое 1"/>
          <p:cNvSpPr>
            <a:spLocks noGrp="1"/>
          </p:cNvSpPr>
          <p:nvPr>
            <p:ph idx="1"/>
          </p:nvPr>
        </p:nvSpPr>
        <p:spPr>
          <a:xfrm>
            <a:off x="179388" y="333375"/>
            <a:ext cx="8785225" cy="5543550"/>
          </a:xfrm>
        </p:spPr>
        <p:txBody>
          <a:bodyPr/>
          <a:lstStyle/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Доступность содержания познавательных задач;</a:t>
            </a:r>
          </a:p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Систематическая актуализация знаний и умений, специальное обучение их «переносу»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Обеспечение особой пространственной и временной организации образовательной среды. </a:t>
            </a:r>
          </a:p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Использование позитивных средств стимуляции деятельности и поведения обучающихся;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Развитие мотивации и интереса к познанию окружающего мира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AutoNum type="arabicPeriod"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Стимуляция познавательной активности, формирование позитивного отношения к окружающему миру.</a:t>
            </a:r>
          </a:p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endParaRPr lang="ru-RU" sz="2800" smtClean="0">
              <a:latin typeface="Times New Roman" pitchFamily="18" charset="0"/>
              <a:cs typeface="Times New Roman" pitchFamily="18" charset="0"/>
            </a:endParaRPr>
          </a:p>
          <a:p>
            <a:pPr marL="876300" indent="-514350" algn="just" eaLnBrk="1" hangingPunct="1">
              <a:spcBef>
                <a:spcPct val="0"/>
              </a:spcBef>
              <a:spcAft>
                <a:spcPts val="600"/>
              </a:spcAft>
              <a:buFontTx/>
              <a:buChar char="-"/>
            </a:pP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smtClean="0">
              <a:latin typeface="Calibri" pitchFamily="34" charset="0"/>
              <a:cs typeface="Times New Roman" pitchFamily="18" charset="0"/>
            </a:endParaRPr>
          </a:p>
          <a:p>
            <a:pPr marL="876300" indent="-514350" eaLnBrk="1" hangingPunct="1">
              <a:spcBef>
                <a:spcPct val="0"/>
              </a:spcBef>
            </a:pPr>
            <a:endParaRPr lang="ru-RU" sz="1800" smtClean="0"/>
          </a:p>
        </p:txBody>
      </p:sp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D547E06-92E1-4D9B-A399-4367E467294C}" type="slidenum">
              <a:rPr lang="ru-RU" smtClean="0"/>
              <a:pPr/>
              <a:t>6</a:t>
            </a:fld>
            <a:endParaRPr lang="ru-RU" smtClean="0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3190875" y="32464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3"/>
          <p:cNvSpPr>
            <a:spLocks noGrp="1"/>
          </p:cNvSpPr>
          <p:nvPr>
            <p:ph type="body" idx="1"/>
          </p:nvPr>
        </p:nvSpPr>
        <p:spPr>
          <a:xfrm>
            <a:off x="323850" y="115888"/>
            <a:ext cx="8497888" cy="6335712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 3" pitchFamily="18" charset="2"/>
              <a:buNone/>
            </a:pPr>
            <a:r>
              <a:rPr lang="ru-RU" sz="2800" b="1" smtClean="0">
                <a:solidFill>
                  <a:srgbClr val="1B1B6F"/>
                </a:solidFill>
                <a:latin typeface="Times New Roman" pitchFamily="18" charset="0"/>
                <a:cs typeface="Times New Roman" pitchFamily="18" charset="0"/>
              </a:rPr>
              <a:t>К особым образовательным потребностям обучающегося с легкой степенью УО относятся: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 typeface="Wingdings 3" pitchFamily="18" charset="2"/>
              <a:buNone/>
            </a:pPr>
            <a:endParaRPr lang="ru-RU" sz="2800" b="1" smtClean="0">
              <a:solidFill>
                <a:srgbClr val="1B1B6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Выделение пропедевтического периода в образовании, обеспечивающего преемственность между дошкольным и школьным этапами;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Введение учебных предметов, которые формируют представления о природных и социальных компонентах окружающего мира;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Овладение разнообразными видами, средствами и формами коммуникации;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Обязательность начального профессионального образования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Психологическое сопровождение ребёнка в школе;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Психологическое сопровождение, направленное на установление взаимодействие семьи и Организации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</a:pPr>
            <a:r>
              <a:rPr lang="ru-RU" sz="2400" smtClean="0">
                <a:latin typeface="Times New Roman" pitchFamily="18" charset="0"/>
                <a:cs typeface="Times New Roman" pitchFamily="18" charset="0"/>
              </a:rPr>
              <a:t>Постепенное расширение образовательного пространства.</a:t>
            </a: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 3" pitchFamily="18" charset="2"/>
              <a:buNone/>
            </a:pPr>
            <a:endParaRPr lang="ru-RU" sz="2400" smtClean="0">
              <a:latin typeface="Calibri" pitchFamily="34" charset="0"/>
              <a:cs typeface="Times New Roman" pitchFamily="18" charset="0"/>
            </a:endParaRPr>
          </a:p>
          <a:p>
            <a:pPr>
              <a:lnSpc>
                <a:spcPct val="90000"/>
              </a:lnSpc>
            </a:pPr>
            <a:endParaRPr lang="ru-RU" sz="240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/>
          </p:nvPr>
        </p:nvSpPr>
        <p:spPr bwMode="auto">
          <a:xfrm>
            <a:off x="468313" y="476250"/>
            <a:ext cx="8229600" cy="1143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algn="ctr">
              <a:defRPr/>
            </a:pPr>
            <a:r>
              <a:rPr lang="ru-RU" sz="3200" smtClean="0">
                <a:solidFill>
                  <a:srgbClr val="1B1B6F"/>
                </a:solidFill>
                <a:effectLst/>
                <a:latin typeface="Times New Roman" pitchFamily="18" charset="0"/>
              </a:rPr>
              <a:t>Особые образовательные потребности обучающихся с умеренной, тяжелой и глубокой УО, тяжелыми и множественными нарушениями развития</a:t>
            </a:r>
          </a:p>
        </p:txBody>
      </p:sp>
      <p:sp>
        <p:nvSpPr>
          <p:cNvPr id="23554" name="Rectangle 3"/>
          <p:cNvSpPr>
            <a:spLocks noGrp="1"/>
          </p:cNvSpPr>
          <p:nvPr>
            <p:ph type="body" idx="1"/>
          </p:nvPr>
        </p:nvSpPr>
        <p:spPr>
          <a:xfrm>
            <a:off x="358775" y="2060575"/>
            <a:ext cx="8785225" cy="4525963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Изменение содержания образования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Создание обходных путей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Использование специфических методов и средств обучения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Дифференцированное, «пошаговое»обучение</a:t>
            </a:r>
          </a:p>
          <a:p>
            <a:r>
              <a:rPr lang="ru-RU" sz="3200" smtClean="0">
                <a:latin typeface="Times New Roman" pitchFamily="18" charset="0"/>
              </a:rPr>
              <a:t>Индивидуализация обучения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Формирование элементарных социально- бытовых навыков и навыков самообслуживания;</a:t>
            </a:r>
          </a:p>
          <a:p>
            <a:endParaRPr 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body" idx="1"/>
          </p:nvPr>
        </p:nvSpPr>
        <p:spPr>
          <a:xfrm>
            <a:off x="611188" y="836613"/>
            <a:ext cx="8229600" cy="4525962"/>
          </a:xfrm>
        </p:spPr>
        <p:txBody>
          <a:bodyPr/>
          <a:lstStyle/>
          <a:p>
            <a:r>
              <a:rPr lang="ru-RU" sz="3200" smtClean="0">
                <a:latin typeface="Times New Roman" pitchFamily="18" charset="0"/>
              </a:rPr>
              <a:t>Обеспечение присмотра и ухода за обучающимися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Дозированное расширение образовательного пространства внутри организации и за ее пределами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Организация обучения в разновозрастных классах (группах)</a:t>
            </a:r>
            <a:r>
              <a:rPr lang="en-US" sz="3200" smtClean="0">
                <a:latin typeface="Times New Roman" pitchFamily="18" charset="0"/>
              </a:rPr>
              <a:t>;</a:t>
            </a:r>
            <a:endParaRPr lang="ru-RU" sz="3200" smtClean="0">
              <a:latin typeface="Times New Roman" pitchFamily="18" charset="0"/>
            </a:endParaRPr>
          </a:p>
          <a:p>
            <a:r>
              <a:rPr lang="ru-RU" sz="3200" smtClean="0">
                <a:latin typeface="Times New Roman" pitchFamily="18" charset="0"/>
              </a:rPr>
              <a:t>Организация взаимодействия специалистов и семьи</a:t>
            </a:r>
            <a:r>
              <a:rPr lang="en-US" sz="3200" smtClean="0">
                <a:latin typeface="Times New Roman" pitchFamily="18" charset="0"/>
              </a:rPr>
              <a:t>.</a:t>
            </a:r>
            <a:endParaRPr lang="ru-RU" sz="3200" smtClean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1724</TotalTime>
  <Words>1317</Words>
  <Application>Microsoft Office PowerPoint</Application>
  <PresentationFormat>Экран (4:3)</PresentationFormat>
  <Paragraphs>166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Calibri</vt:lpstr>
      <vt:lpstr>Lucida Sans Unicode</vt:lpstr>
      <vt:lpstr>Tahoma</vt:lpstr>
      <vt:lpstr>Times New Roman</vt:lpstr>
      <vt:lpstr>Verdana</vt:lpstr>
      <vt:lpstr>Wingdings</vt:lpstr>
      <vt:lpstr>Wingdings 2</vt:lpstr>
      <vt:lpstr>Wingdings 3</vt:lpstr>
      <vt:lpstr>Concourse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Особые образовательные потребности обучающихся с умеренной, тяжелой и глубокой УО, тяжелыми и множественными нарушениями развития</vt:lpstr>
      <vt:lpstr>Презентация PowerPoint</vt:lpstr>
      <vt:lpstr>Презентация PowerPoint</vt:lpstr>
      <vt:lpstr>Основа Стандарта</vt:lpstr>
      <vt:lpstr>Стандарт является основой для:</vt:lpstr>
      <vt:lpstr>Стандарт направлен на решение задач образования обучающихся с УО:</vt:lpstr>
      <vt:lpstr>Презентация PowerPoint</vt:lpstr>
      <vt:lpstr>Реализация АООП  осуществляется</vt:lpstr>
      <vt:lpstr>Требования к структуре АООП ОО</vt:lpstr>
      <vt:lpstr>Презентация PowerPoint</vt:lpstr>
      <vt:lpstr>Презентация PowerPoint</vt:lpstr>
      <vt:lpstr>Презентация PowerPoint</vt:lpstr>
      <vt:lpstr>Адаптированная основная общеобразовательная программа ОО содержит 3 раздела:  </vt:lpstr>
      <vt:lpstr>Целевой раздел: </vt:lpstr>
      <vt:lpstr>Содержательный раздел:</vt:lpstr>
      <vt:lpstr>Организационный раздел: </vt:lpstr>
      <vt:lpstr>Презентация PowerPoint</vt:lpstr>
      <vt:lpstr>Презентация PowerPoint</vt:lpstr>
      <vt:lpstr>Презентация PowerPoint</vt:lpstr>
      <vt:lpstr>Программа внеурочной деятельности:</vt:lpstr>
      <vt:lpstr>Система условий</vt:lpstr>
      <vt:lpstr>При обучении совместно с другими обучающимися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>MGPU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СОВРЕМЕННЫЕ ПОДХОДЫ  К ОБНОВЛЕНИЮ СОДЕРЖАНИЯ СПЕЦИАЛЬНОГО ПЕДАГОГИЧЕСКОГО ОБРАЗОВАНИЯ В СВЕТЕ ТРЕБОВАНИЙ ГОСУДАРСТВЕННЫХ ОБРАЗОВАТЕЛЬНЫХ  СТАНДАРТОВ ТРЕТЬЕГО ПОКОЛЕНИЯ</dc:title>
  <dc:creator>PrihodkoOG</dc:creator>
  <cp:lastModifiedBy>user</cp:lastModifiedBy>
  <cp:revision>124</cp:revision>
  <dcterms:created xsi:type="dcterms:W3CDTF">2010-04-26T11:20:40Z</dcterms:created>
  <dcterms:modified xsi:type="dcterms:W3CDTF">2021-10-28T07:51:45Z</dcterms:modified>
</cp:coreProperties>
</file>