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4" r:id="rId3"/>
    <p:sldId id="262" r:id="rId4"/>
    <p:sldId id="259" r:id="rId5"/>
    <p:sldId id="263" r:id="rId6"/>
    <p:sldId id="261" r:id="rId7"/>
    <p:sldId id="264" r:id="rId8"/>
    <p:sldId id="265" r:id="rId9"/>
    <p:sldId id="273" r:id="rId10"/>
    <p:sldId id="275" r:id="rId11"/>
    <p:sldId id="269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2F2F2"/>
    <a:srgbClr val="007FAC"/>
    <a:srgbClr val="EEE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3D793-C975-4F30-AC24-5074B4F38684}" type="datetimeFigureOut">
              <a:rPr lang="ru-RU" smtClean="0"/>
              <a:t>12.01.2020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E55E7-89F1-410C-BA0B-B023ACFADB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3D793-C975-4F30-AC24-5074B4F38684}" type="datetimeFigureOut">
              <a:rPr lang="ru-RU" smtClean="0"/>
              <a:t>12.01.2020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E55E7-89F1-410C-BA0B-B023ACFADB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3D793-C975-4F30-AC24-5074B4F38684}" type="datetimeFigureOut">
              <a:rPr lang="ru-RU" smtClean="0"/>
              <a:t>12.01.2020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E55E7-89F1-410C-BA0B-B023ACFADB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3D793-C975-4F30-AC24-5074B4F38684}" type="datetimeFigureOut">
              <a:rPr lang="ru-RU" smtClean="0"/>
              <a:t>12.01.2020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E55E7-89F1-410C-BA0B-B023ACFADB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3D793-C975-4F30-AC24-5074B4F38684}" type="datetimeFigureOut">
              <a:rPr lang="ru-RU" smtClean="0"/>
              <a:t>12.01.2020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E55E7-89F1-410C-BA0B-B023ACFADB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3D793-C975-4F30-AC24-5074B4F38684}" type="datetimeFigureOut">
              <a:rPr lang="ru-RU" smtClean="0"/>
              <a:t>12.01.2020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E55E7-89F1-410C-BA0B-B023ACFADB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3D793-C975-4F30-AC24-5074B4F38684}" type="datetimeFigureOut">
              <a:rPr lang="ru-RU" smtClean="0"/>
              <a:t>12.01.2020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E55E7-89F1-410C-BA0B-B023ACFADB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3D793-C975-4F30-AC24-5074B4F38684}" type="datetimeFigureOut">
              <a:rPr lang="ru-RU" smtClean="0"/>
              <a:t>12.01.2020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E55E7-89F1-410C-BA0B-B023ACFADB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3D793-C975-4F30-AC24-5074B4F38684}" type="datetimeFigureOut">
              <a:rPr lang="ru-RU" smtClean="0"/>
              <a:t>12.01.2020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E55E7-89F1-410C-BA0B-B023ACFADB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3D793-C975-4F30-AC24-5074B4F38684}" type="datetimeFigureOut">
              <a:rPr lang="ru-RU" smtClean="0"/>
              <a:t>12.01.2020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E55E7-89F1-410C-BA0B-B023ACFADB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3D793-C975-4F30-AC24-5074B4F38684}" type="datetimeFigureOut">
              <a:rPr lang="ru-RU" smtClean="0"/>
              <a:t>12.01.2020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E55E7-89F1-410C-BA0B-B023ACFADB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3D793-C975-4F30-AC24-5074B4F38684}" type="datetimeFigureOut">
              <a:rPr lang="ru-RU" smtClean="0"/>
              <a:t>12.01.2020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BE55E7-89F1-410C-BA0B-B023ACFADBF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stov-gorod.ru/" TargetMode="External"/><Relationship Id="rId2" Type="http://schemas.openxmlformats.org/officeDocument/2006/relationships/hyperlink" Target="http://school-go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entrobrrostov.r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514350"/>
            <a:ext cx="8572500" cy="5829300"/>
          </a:xfrm>
          <a:prstGeom prst="rect">
            <a:avLst/>
          </a:prstGeom>
        </p:spPr>
      </p:pic>
      <p:sp>
        <p:nvSpPr>
          <p:cNvPr id="9218" name="Заголовок 1"/>
          <p:cNvSpPr>
            <a:spLocks noGrp="1"/>
          </p:cNvSpPr>
          <p:nvPr>
            <p:ph type="ctrTitle"/>
          </p:nvPr>
        </p:nvSpPr>
        <p:spPr>
          <a:xfrm>
            <a:off x="685800" y="1628775"/>
            <a:ext cx="7772400" cy="1971675"/>
          </a:xfrm>
        </p:spPr>
        <p:txBody>
          <a:bodyPr/>
          <a:lstStyle/>
          <a:p>
            <a:pPr eaLnBrk="1" hangingPunct="1"/>
            <a:r>
              <a:rPr lang="ru-RU" altLang="ru-RU" b="1" dirty="0" smtClean="0">
                <a:solidFill>
                  <a:srgbClr val="C00000"/>
                </a:solidFill>
              </a:rPr>
              <a:t>Запись детей в первый класс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524750" y="6381750"/>
            <a:ext cx="1079500" cy="215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547664" y="3429000"/>
            <a:ext cx="5977086" cy="1971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b="1" dirty="0" smtClean="0">
                <a:solidFill>
                  <a:srgbClr val="C00000"/>
                </a:solidFill>
              </a:rPr>
              <a:t>2020-2021 </a:t>
            </a:r>
            <a:r>
              <a:rPr lang="ru-RU" altLang="ru-RU" b="1" dirty="0" smtClean="0">
                <a:solidFill>
                  <a:srgbClr val="C00000"/>
                </a:solidFill>
              </a:rPr>
              <a:t>учебный 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8568952" cy="493352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237784" y="1085255"/>
            <a:ext cx="6862608" cy="615553"/>
          </a:xfrm>
          <a:prstGeom prst="rect">
            <a:avLst/>
          </a:prstGeom>
          <a:solidFill>
            <a:srgbClr val="EEEEEE"/>
          </a:solidFill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Уведомление о регистрация заявления о приеме в школу на</a:t>
            </a:r>
          </a:p>
          <a:p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т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екущий учебный год (2016-2017)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5445224"/>
            <a:ext cx="835292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Уважаемый заявитель, в течение 3-х рабочих дней с Вами свяжутся и пригласят для знакомства в выбранное образовательное учреждение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4878526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"/>
          <p:cNvPicPr>
            <a:picLocks noChangeAspect="1" noChangeArrowheads="1"/>
          </p:cNvPicPr>
          <p:nvPr/>
        </p:nvPicPr>
        <p:blipFill>
          <a:blip r:embed="rId2"/>
          <a:srcRect r="34016" b="15872"/>
          <a:stretch>
            <a:fillRect/>
          </a:stretch>
        </p:blipFill>
        <p:spPr bwMode="auto">
          <a:xfrm>
            <a:off x="0" y="3242046"/>
            <a:ext cx="6858016" cy="3643338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sp>
        <p:nvSpPr>
          <p:cNvPr id="15363" name="Прямоугольник 2"/>
          <p:cNvSpPr>
            <a:spLocks noChangeArrowheads="1"/>
          </p:cNvSpPr>
          <p:nvPr/>
        </p:nvSpPr>
        <p:spPr bwMode="auto">
          <a:xfrm>
            <a:off x="6137275" y="2928934"/>
            <a:ext cx="3006725" cy="30469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/>
              <a:t>Затем открывается вкладка «Центр уведомлений» - выбираем вкладку «Мои заявки», в которых видно все поступившие </a:t>
            </a:r>
            <a:r>
              <a:rPr lang="ru-RU" sz="2400" dirty="0" smtClean="0"/>
              <a:t>заявления</a:t>
            </a:r>
            <a:endParaRPr lang="ru-RU" sz="2400" dirty="0"/>
          </a:p>
        </p:txBody>
      </p:sp>
      <p:sp>
        <p:nvSpPr>
          <p:cNvPr id="15364" name="Прямоугольник 3"/>
          <p:cNvSpPr>
            <a:spLocks noChangeArrowheads="1"/>
          </p:cNvSpPr>
          <p:nvPr/>
        </p:nvSpPr>
        <p:spPr bwMode="auto">
          <a:xfrm>
            <a:off x="107504" y="-99392"/>
            <a:ext cx="9036495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spc="-2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Очередь </a:t>
            </a:r>
            <a:r>
              <a:rPr lang="ru-RU" sz="2400" b="1" spc="-2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можно </a:t>
            </a:r>
            <a:r>
              <a:rPr lang="ru-RU" sz="2400" b="1" spc="-2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отследить </a:t>
            </a:r>
          </a:p>
          <a:p>
            <a:pPr algn="just"/>
            <a:r>
              <a:rPr lang="ru-RU" sz="2400" b="1" spc="-2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родителю (законному представителю), так и руководителю ОУ</a:t>
            </a:r>
            <a:r>
              <a:rPr lang="ru-RU" sz="2400" b="1" spc="-20" dirty="0" smtClean="0">
                <a:solidFill>
                  <a:srgbClr val="FF0000"/>
                </a:solidFill>
              </a:rPr>
              <a:t>: </a:t>
            </a:r>
          </a:p>
          <a:p>
            <a:pPr algn="just"/>
            <a:r>
              <a:rPr lang="ru-RU" sz="2400" dirty="0" smtClean="0"/>
              <a:t>- пройдя </a:t>
            </a:r>
            <a:r>
              <a:rPr lang="ru-RU" sz="2400" dirty="0"/>
              <a:t>по ссылке в </a:t>
            </a:r>
            <a:r>
              <a:rPr lang="ru-RU" sz="2400" dirty="0" smtClean="0"/>
              <a:t>письме с уведомлением о регистрации по </a:t>
            </a:r>
            <a:r>
              <a:rPr lang="ru-RU" sz="2400" dirty="0"/>
              <a:t>электронной </a:t>
            </a:r>
            <a:r>
              <a:rPr lang="ru-RU" sz="2400" dirty="0" smtClean="0"/>
              <a:t>почте;</a:t>
            </a:r>
          </a:p>
          <a:p>
            <a:pPr algn="just"/>
            <a:r>
              <a:rPr lang="ru-RU" sz="2400" dirty="0" smtClean="0"/>
              <a:t>- в разделе </a:t>
            </a:r>
            <a:r>
              <a:rPr lang="ru-RU" sz="2400" dirty="0"/>
              <a:t>«Центр уведомлений», который находится в личном </a:t>
            </a:r>
            <a:r>
              <a:rPr lang="ru-RU" sz="2400" dirty="0" smtClean="0"/>
              <a:t>кабинете</a:t>
            </a:r>
            <a:r>
              <a:rPr lang="ru-RU" sz="2400" dirty="0"/>
              <a:t>;</a:t>
            </a:r>
            <a:endParaRPr lang="ru-RU" sz="2400" dirty="0" smtClean="0"/>
          </a:p>
          <a:p>
            <a:pPr algn="just"/>
            <a:r>
              <a:rPr lang="ru-RU" sz="2400" dirty="0" smtClean="0"/>
              <a:t>- в разделе </a:t>
            </a:r>
            <a:r>
              <a:rPr lang="ru-RU" sz="2400" dirty="0"/>
              <a:t>«Статистика» </a:t>
            </a:r>
            <a:r>
              <a:rPr lang="ru-RU" sz="2400" dirty="0" smtClean="0"/>
              <a:t>;</a:t>
            </a:r>
          </a:p>
          <a:p>
            <a:pPr algn="just"/>
            <a:r>
              <a:rPr lang="ru-RU" sz="2400" dirty="0" smtClean="0"/>
              <a:t>- зайдя </a:t>
            </a:r>
            <a:r>
              <a:rPr lang="ru-RU" sz="2400" dirty="0"/>
              <a:t>под своим логином и </a:t>
            </a:r>
            <a:r>
              <a:rPr lang="ru-RU" sz="2400" dirty="0" smtClean="0"/>
              <a:t>паролем и вверху </a:t>
            </a:r>
            <a:r>
              <a:rPr lang="ru-RU" sz="2400" dirty="0"/>
              <a:t>слева нажать </a:t>
            </a:r>
            <a:r>
              <a:rPr lang="ru-RU" sz="2400" dirty="0" smtClean="0"/>
              <a:t> кнопку «Мои </a:t>
            </a:r>
            <a:r>
              <a:rPr lang="ru-RU" sz="2400" dirty="0"/>
              <a:t>уведомления».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4"/>
          <p:cNvPicPr>
            <a:picLocks noChangeAspect="1" noChangeArrowheads="1"/>
          </p:cNvPicPr>
          <p:nvPr/>
        </p:nvPicPr>
        <p:blipFill rotWithShape="1">
          <a:blip r:embed="rId2">
            <a:lum bright="-10000" contrast="15000"/>
          </a:blip>
          <a:srcRect t="83108"/>
          <a:stretch/>
        </p:blipFill>
        <p:spPr bwMode="auto">
          <a:xfrm>
            <a:off x="-12762" y="4397226"/>
            <a:ext cx="9128006" cy="1120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86" name="Рисунок 4"/>
          <p:cNvPicPr>
            <a:picLocks noChangeAspect="1" noChangeArrowheads="1"/>
          </p:cNvPicPr>
          <p:nvPr/>
        </p:nvPicPr>
        <p:blipFill rotWithShape="1">
          <a:blip r:embed="rId2">
            <a:lum bright="-10000" contrast="15000"/>
          </a:blip>
          <a:srcRect b="54688"/>
          <a:stretch/>
        </p:blipFill>
        <p:spPr bwMode="auto">
          <a:xfrm>
            <a:off x="0" y="1392931"/>
            <a:ext cx="9128006" cy="300429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763688" y="4678509"/>
            <a:ext cx="4327796" cy="369332"/>
          </a:xfrm>
          <a:prstGeom prst="rect">
            <a:avLst/>
          </a:prstGeom>
          <a:solidFill>
            <a:srgbClr val="F2F2F2"/>
          </a:solidFill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/>
          <a:p>
            <a:r>
              <a:rPr lang="ru-RU" sz="1200" dirty="0" smtClean="0">
                <a:solidFill>
                  <a:srgbClr val="007FAC"/>
                </a:solidFill>
              </a:rPr>
              <a:t>Регистрация заявления о приеме в школу на текущий учебный год</a:t>
            </a:r>
          </a:p>
          <a:p>
            <a:r>
              <a:rPr lang="ru-RU" sz="1200" dirty="0" smtClean="0">
                <a:solidFill>
                  <a:srgbClr val="007FAC"/>
                </a:solidFill>
              </a:rPr>
              <a:t>(2016-2017)</a:t>
            </a:r>
            <a:endParaRPr lang="ru-RU" sz="1200" dirty="0">
              <a:solidFill>
                <a:srgbClr val="007FA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Запись ребенка в первый класс осуществляется: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4525963"/>
          </a:xfrm>
        </p:spPr>
        <p:txBody>
          <a:bodyPr>
            <a:noAutofit/>
          </a:bodyPr>
          <a:lstStyle/>
          <a:p>
            <a:r>
              <a:rPr lang="ru-RU" sz="2800" dirty="0" smtClean="0"/>
              <a:t>Напрямую через официальный сайт: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FF"/>
                </a:solidFill>
                <a:hlinkClick r:id="rId2"/>
              </a:rPr>
              <a:t>http://</a:t>
            </a:r>
            <a:r>
              <a:rPr lang="en-US" sz="2800" dirty="0" smtClean="0">
                <a:solidFill>
                  <a:srgbClr val="0000FF"/>
                </a:solidFill>
                <a:hlinkClick r:id="rId2"/>
              </a:rPr>
              <a:t>school-go.ru</a:t>
            </a:r>
            <a:endParaRPr lang="en-US" sz="2800" dirty="0" smtClean="0">
              <a:solidFill>
                <a:srgbClr val="0000FF"/>
              </a:solidFill>
            </a:endParaRPr>
          </a:p>
          <a:p>
            <a:r>
              <a:rPr lang="ru-RU" sz="2800" dirty="0" smtClean="0"/>
              <a:t>По ссылке с официального портала городской Думы и Администрации города:</a:t>
            </a:r>
          </a:p>
          <a:p>
            <a:pPr marL="0" indent="0">
              <a:buNone/>
            </a:pPr>
            <a:r>
              <a:rPr lang="en-US" sz="2800" dirty="0" smtClean="0">
                <a:hlinkClick r:id="rId3"/>
              </a:rPr>
              <a:t>www.rostov-gorod.ru</a:t>
            </a:r>
            <a:endParaRPr lang="en-US" sz="2800" dirty="0" smtClean="0"/>
          </a:p>
          <a:p>
            <a:r>
              <a:rPr lang="ru-RU" sz="2800" dirty="0" smtClean="0"/>
              <a:t>По ссылке с официального сайта МКУ города Ростова-на-Дону «Информационно-аналитический центр образования»:</a:t>
            </a:r>
          </a:p>
          <a:p>
            <a:pPr marL="0" indent="0">
              <a:buNone/>
            </a:pPr>
            <a:r>
              <a:rPr lang="en-US" sz="2800" dirty="0">
                <a:hlinkClick r:id="rId4"/>
              </a:rPr>
              <a:t>http://www.centrobrrostov.ru</a:t>
            </a:r>
            <a:r>
              <a:rPr lang="en-US" sz="2800" dirty="0" smtClean="0">
                <a:hlinkClick r:id="rId4"/>
              </a:rPr>
              <a:t>/</a:t>
            </a:r>
            <a:endParaRPr lang="ru-RU" sz="2800" dirty="0" smtClean="0"/>
          </a:p>
          <a:p>
            <a:r>
              <a:rPr lang="ru-RU" sz="2800" dirty="0" smtClean="0"/>
              <a:t>Напрямую в выбранном образовательном учреждении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473716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28593" y="195998"/>
            <a:ext cx="4321175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Прямоугольник 2"/>
          <p:cNvSpPr>
            <a:spLocks noChangeArrowheads="1"/>
          </p:cNvSpPr>
          <p:nvPr/>
        </p:nvSpPr>
        <p:spPr bwMode="auto">
          <a:xfrm>
            <a:off x="229250" y="476672"/>
            <a:ext cx="42560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 smtClean="0"/>
              <a:t>Войти </a:t>
            </a:r>
            <a:r>
              <a:rPr lang="ru-RU" sz="2400" dirty="0"/>
              <a:t>под своим логином и паролем.</a:t>
            </a:r>
          </a:p>
        </p:txBody>
      </p:sp>
      <p:sp>
        <p:nvSpPr>
          <p:cNvPr id="10244" name="Прямоугольник 3"/>
          <p:cNvSpPr>
            <a:spLocks noChangeArrowheads="1"/>
          </p:cNvSpPr>
          <p:nvPr/>
        </p:nvSpPr>
        <p:spPr bwMode="auto">
          <a:xfrm>
            <a:off x="444500" y="1957388"/>
            <a:ext cx="416401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/>
              <a:t>Воспользоваться кнопкой</a:t>
            </a:r>
          </a:p>
          <a:p>
            <a:r>
              <a:rPr lang="ru-RU" sz="2400" dirty="0"/>
              <a:t> «Получить услугу»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t="11719" r="3320" b="10156"/>
          <a:stretch>
            <a:fillRect/>
          </a:stretch>
        </p:blipFill>
        <p:spPr bwMode="auto">
          <a:xfrm>
            <a:off x="1285852" y="2857496"/>
            <a:ext cx="6143636" cy="372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Стрелка вниз 7"/>
          <p:cNvSpPr/>
          <p:nvPr/>
        </p:nvSpPr>
        <p:spPr>
          <a:xfrm rot="18243210">
            <a:off x="3742056" y="2344109"/>
            <a:ext cx="401663" cy="1141497"/>
          </a:xfrm>
          <a:prstGeom prst="downArrow">
            <a:avLst>
              <a:gd name="adj1" fmla="val 26728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923928" y="5232632"/>
            <a:ext cx="566717" cy="1461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93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2016 года.</a:t>
            </a:r>
            <a:endParaRPr lang="ru-RU" sz="93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93315" y="6384295"/>
            <a:ext cx="710733" cy="1308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/>
          <a:p>
            <a:r>
              <a:rPr lang="ru-RU" sz="850" b="1" dirty="0" smtClean="0">
                <a:solidFill>
                  <a:srgbClr val="007FAC"/>
                </a:solidFill>
              </a:rPr>
              <a:t>(2016-2017)».</a:t>
            </a:r>
            <a:endParaRPr lang="ru-RU" sz="850" b="1" dirty="0">
              <a:solidFill>
                <a:srgbClr val="007FA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95337" y="6223582"/>
            <a:ext cx="396000" cy="1308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/>
          <a:p>
            <a:r>
              <a:rPr lang="ru-RU" sz="8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2016</a:t>
            </a:r>
            <a:r>
              <a:rPr lang="en-US" sz="8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/17</a:t>
            </a:r>
            <a:endParaRPr lang="ru-RU" sz="85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65872" y="5653273"/>
            <a:ext cx="775130" cy="1308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/>
          <a:p>
            <a:r>
              <a:rPr lang="ru-RU" sz="8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Управлению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84059" y="5805264"/>
            <a:ext cx="3816425" cy="1308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/>
          <a:p>
            <a:r>
              <a:rPr lang="ru-RU" sz="850" spc="-3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</a:t>
            </a:r>
            <a:r>
              <a:rPr lang="ru-RU" sz="850" spc="-3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бразования города Ростова-на-Дону, для обучения с 1 сентября 2016 года завершена.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5.55112E-17 L 0.14774 0.1486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00" y="7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24750" y="6381750"/>
            <a:ext cx="1079500" cy="215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t="28320" r="26758" b="6250"/>
          <a:stretch>
            <a:fillRect/>
          </a:stretch>
        </p:blipFill>
        <p:spPr bwMode="auto">
          <a:xfrm>
            <a:off x="142844" y="188640"/>
            <a:ext cx="5786478" cy="3876938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072198" y="0"/>
            <a:ext cx="307180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Ввести данные</a:t>
            </a:r>
          </a:p>
          <a:p>
            <a:pPr algn="ctr"/>
            <a:r>
              <a:rPr lang="ru-RU" sz="2400" dirty="0" smtClean="0"/>
              <a:t> о ребенке (Ф.И.О., пол, дата рождения, тип документа, серия, номер, дата выдачи, СНИЛС, тип регистрации ребенка, адрес регистрации ребенка, выбор образовательного учреждения),</a:t>
            </a:r>
          </a:p>
          <a:p>
            <a:pPr algn="ctr"/>
            <a:r>
              <a:rPr lang="ru-RU" sz="2400" dirty="0"/>
              <a:t>п</a:t>
            </a:r>
            <a:r>
              <a:rPr lang="ru-RU" sz="2400" dirty="0" smtClean="0"/>
              <a:t>ерейти на следующую</a:t>
            </a:r>
          </a:p>
          <a:p>
            <a:pPr algn="ctr"/>
            <a:r>
              <a:rPr lang="ru-RU" sz="2400" dirty="0" smtClean="0"/>
              <a:t>страницу</a:t>
            </a:r>
            <a:endParaRPr lang="ru-RU" sz="2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lum bright="-15000" contrast="30000"/>
          </a:blip>
          <a:srcRect l="3125" t="13867" r="34260" b="28515"/>
          <a:stretch>
            <a:fillRect/>
          </a:stretch>
        </p:blipFill>
        <p:spPr bwMode="auto">
          <a:xfrm>
            <a:off x="1285852" y="3357538"/>
            <a:ext cx="5072098" cy="3500462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lum bright="-15000" contrast="30000"/>
          </a:blip>
          <a:srcRect l="3125" t="40234" r="44873" b="37305"/>
          <a:stretch>
            <a:fillRect/>
          </a:stretch>
        </p:blipFill>
        <p:spPr bwMode="auto">
          <a:xfrm>
            <a:off x="4071934" y="5214950"/>
            <a:ext cx="5072066" cy="164305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428596" y="2071678"/>
            <a:ext cx="507209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Шаг 1. Данные о ребенке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844" y="154485"/>
            <a:ext cx="5783819" cy="861774"/>
          </a:xfrm>
          <a:prstGeom prst="rect">
            <a:avLst/>
          </a:prstGeom>
          <a:solidFill>
            <a:srgbClr val="EEEEEE"/>
          </a:solidFill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Регистрация заявления о приеме в </a:t>
            </a:r>
            <a:r>
              <a:rPr lang="ru-RU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шк</a:t>
            </a:r>
            <a:endParaRPr lang="ru-RU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т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екущий учебный год (2016-2017)</a:t>
            </a:r>
            <a:endParaRPr lang="ru-RU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67930" y="3789040"/>
            <a:ext cx="4666270" cy="169277"/>
          </a:xfrm>
          <a:prstGeom prst="rect">
            <a:avLst/>
          </a:prstGeom>
          <a:solidFill>
            <a:srgbClr val="EEEEEE"/>
          </a:solidFill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Адрес места жительства на закрепленной территории</a:t>
            </a:r>
            <a:endParaRPr lang="ru-RU" sz="11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90196" y="4293096"/>
            <a:ext cx="46662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Адрес места жительства на незакрепленной территории</a:t>
            </a:r>
            <a:endParaRPr lang="ru-RU" sz="1100" dirty="0"/>
          </a:p>
        </p:txBody>
      </p:sp>
      <p:sp>
        <p:nvSpPr>
          <p:cNvPr id="4" name="Овал 3"/>
          <p:cNvSpPr/>
          <p:nvPr/>
        </p:nvSpPr>
        <p:spPr>
          <a:xfrm>
            <a:off x="1475656" y="4378315"/>
            <a:ext cx="114540" cy="1308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24750" y="6381750"/>
            <a:ext cx="1079500" cy="215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2440726"/>
            <a:ext cx="321471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Необходимо обосновать причину выбора именно этой школы, исходя из предложенных вариантов. . </a:t>
            </a:r>
          </a:p>
          <a:p>
            <a:r>
              <a:rPr lang="ru-RU" sz="2000" dirty="0" smtClean="0"/>
              <a:t>Нажать кнопку «Выбрать»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4857760"/>
            <a:ext cx="292892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П</a:t>
            </a:r>
            <a:r>
              <a:rPr lang="ru-RU" sz="2000" dirty="0" smtClean="0"/>
              <a:t>редлагается одна школа, которую нужно выбрать, нажав на соответствующую кнопку  «Выбрать»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714356"/>
            <a:ext cx="321467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Вводится номер конкретной школы, далее, кнопка «Найти» и, после высвечивания номера школы, кнопка «Выбрать».</a:t>
            </a:r>
            <a:endParaRPr lang="ru-RU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2929" t="13672" r="37012" b="4297"/>
          <a:stretch>
            <a:fillRect/>
          </a:stretch>
        </p:blipFill>
        <p:spPr bwMode="auto">
          <a:xfrm>
            <a:off x="3286084" y="571480"/>
            <a:ext cx="5857916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0" y="4071942"/>
            <a:ext cx="32861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ИЛИ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 l="3125" t="38281" r="37549" b="26562"/>
          <a:stretch>
            <a:fillRect/>
          </a:stretch>
        </p:blipFill>
        <p:spPr bwMode="auto">
          <a:xfrm>
            <a:off x="5572132" y="5270494"/>
            <a:ext cx="3571868" cy="1587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14282" y="-24"/>
            <a:ext cx="8715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Выбор школы осуществляется по критериям: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428604"/>
            <a:ext cx="31541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конкретный номер школы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4429132"/>
            <a:ext cx="39496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территориальное прикрепление 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24750" y="6381750"/>
            <a:ext cx="1079500" cy="215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lum bright="-15000" contrast="30000"/>
          </a:blip>
          <a:srcRect l="3662" t="23438" r="30420" b="9179"/>
          <a:stretch>
            <a:fillRect/>
          </a:stretch>
        </p:blipFill>
        <p:spPr bwMode="auto">
          <a:xfrm>
            <a:off x="0" y="642918"/>
            <a:ext cx="6429420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214282" y="214290"/>
            <a:ext cx="56991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Шаг 2. Заполнение сведений о заявителе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lum bright="-15000" contrast="30000"/>
          </a:blip>
          <a:srcRect l="4394" t="41992" r="30420" b="45312"/>
          <a:stretch>
            <a:fillRect/>
          </a:stretch>
        </p:blipFill>
        <p:spPr bwMode="auto">
          <a:xfrm>
            <a:off x="0" y="5143512"/>
            <a:ext cx="642938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0" y="6143644"/>
            <a:ext cx="6429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!!! Отметить поле «Уведомление по электронной почте»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643702" y="285728"/>
            <a:ext cx="22860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 заполнении поля «Вид представительства» в случае выбора пункта «ИНОЕ»  указывается причина</a:t>
            </a:r>
            <a:endParaRPr lang="ru-RU" dirty="0"/>
          </a:p>
        </p:txBody>
      </p:sp>
      <p:sp>
        <p:nvSpPr>
          <p:cNvPr id="10" name="Стрелка вниз 9"/>
          <p:cNvSpPr/>
          <p:nvPr/>
        </p:nvSpPr>
        <p:spPr>
          <a:xfrm rot="4992759">
            <a:off x="6488652" y="2410539"/>
            <a:ext cx="401663" cy="1169443"/>
          </a:xfrm>
          <a:prstGeom prst="downArrow">
            <a:avLst>
              <a:gd name="adj1" fmla="val 26728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931 -0.0206 L -3.61111E-6 -4.0740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24750" y="6381750"/>
            <a:ext cx="1079500" cy="215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lum bright="-15000" contrast="30000"/>
          </a:blip>
          <a:srcRect l="3662" t="26367" r="52393" b="16015"/>
          <a:stretch>
            <a:fillRect/>
          </a:stretch>
        </p:blipFill>
        <p:spPr bwMode="auto">
          <a:xfrm>
            <a:off x="214281" y="428604"/>
            <a:ext cx="5376011" cy="5286412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5786446" y="500042"/>
            <a:ext cx="30718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Шаг 3. Подтверждение введенной информации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lum bright="-15000" contrast="30000"/>
          </a:blip>
          <a:srcRect l="3125" t="19726" r="39014" b="24609"/>
          <a:stretch>
            <a:fillRect/>
          </a:stretch>
        </p:blipFill>
        <p:spPr bwMode="auto">
          <a:xfrm>
            <a:off x="3500430" y="2500306"/>
            <a:ext cx="5643570" cy="4071966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748050" y="919753"/>
            <a:ext cx="2818492" cy="276999"/>
          </a:xfrm>
          <a:prstGeom prst="rect">
            <a:avLst/>
          </a:prstGeom>
          <a:solidFill>
            <a:srgbClr val="EEEEEE"/>
          </a:solidFill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Иванов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48050" y="1484784"/>
            <a:ext cx="2818492" cy="276999"/>
          </a:xfrm>
          <a:prstGeom prst="rect">
            <a:avLst/>
          </a:prstGeom>
          <a:solidFill>
            <a:srgbClr val="EEEEEE"/>
          </a:solidFill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Иван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61972" y="1999873"/>
            <a:ext cx="2818492" cy="276999"/>
          </a:xfrm>
          <a:prstGeom prst="rect">
            <a:avLst/>
          </a:prstGeom>
          <a:solidFill>
            <a:srgbClr val="EEEEEE"/>
          </a:solidFill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Иванович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lum bright="-15000" contrast="30000"/>
          </a:blip>
          <a:srcRect l="3125" t="11914" r="52930" b="27539"/>
          <a:stretch>
            <a:fillRect/>
          </a:stretch>
        </p:blipFill>
        <p:spPr bwMode="auto">
          <a:xfrm>
            <a:off x="462258" y="732620"/>
            <a:ext cx="4286248" cy="4429156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 l="4394" t="29297" r="38477" b="26758"/>
          <a:stretch>
            <a:fillRect/>
          </a:stretch>
        </p:blipFill>
        <p:spPr bwMode="auto">
          <a:xfrm>
            <a:off x="3248308" y="2518546"/>
            <a:ext cx="5572164" cy="321471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115726" y="2974447"/>
            <a:ext cx="3680996" cy="215444"/>
          </a:xfrm>
          <a:prstGeom prst="rect">
            <a:avLst/>
          </a:prstGeom>
          <a:solidFill>
            <a:srgbClr val="EEEEEE"/>
          </a:solidFill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(863) 812-34-88</a:t>
            </a:r>
            <a:endParaRPr lang="ru-RU" sz="1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3"/>
          <p:cNvPicPr>
            <a:picLocks noChangeAspect="1" noChangeArrowheads="1"/>
          </p:cNvPicPr>
          <p:nvPr/>
        </p:nvPicPr>
        <p:blipFill>
          <a:blip r:embed="rId2"/>
          <a:srcRect r="44955"/>
          <a:stretch>
            <a:fillRect/>
          </a:stretch>
        </p:blipFill>
        <p:spPr bwMode="auto">
          <a:xfrm>
            <a:off x="0" y="571480"/>
            <a:ext cx="3963126" cy="602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Прямоугольник 1"/>
          <p:cNvSpPr>
            <a:spLocks noChangeArrowheads="1"/>
          </p:cNvSpPr>
          <p:nvPr/>
        </p:nvSpPr>
        <p:spPr bwMode="auto">
          <a:xfrm>
            <a:off x="4284663" y="2205038"/>
            <a:ext cx="40624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Получаем уведомление системы:</a:t>
            </a:r>
            <a:endParaRPr lang="ru-RU"/>
          </a:p>
        </p:txBody>
      </p:sp>
      <p:pic>
        <p:nvPicPr>
          <p:cNvPr id="19461" name="Рисунок 6"/>
          <p:cNvPicPr>
            <a:picLocks noChangeAspect="1" noChangeArrowheads="1"/>
          </p:cNvPicPr>
          <p:nvPr/>
        </p:nvPicPr>
        <p:blipFill rotWithShape="1">
          <a:blip r:embed="rId3"/>
          <a:srcRect r="1995" b="10994"/>
          <a:stretch/>
        </p:blipFill>
        <p:spPr bwMode="auto">
          <a:xfrm>
            <a:off x="3814763" y="1357298"/>
            <a:ext cx="5329237" cy="3223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1472" y="0"/>
            <a:ext cx="8072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электронный адрес заявителя приходит уведомление: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79216" y="1700808"/>
            <a:ext cx="5251136" cy="923330"/>
          </a:xfrm>
          <a:prstGeom prst="rect">
            <a:avLst/>
          </a:prstGeom>
          <a:solidFill>
            <a:srgbClr val="EEEEEE"/>
          </a:solidFill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Регистрация заявления о приеме в школу на</a:t>
            </a:r>
          </a:p>
          <a:p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т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екущий учебный год (2016-2017)</a:t>
            </a:r>
          </a:p>
          <a:p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432</Words>
  <Application>Microsoft Office PowerPoint</Application>
  <PresentationFormat>Экран (4:3)</PresentationFormat>
  <Paragraphs>59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Calibri</vt:lpstr>
      <vt:lpstr>Тема Office</vt:lpstr>
      <vt:lpstr>Запись детей в первый класс</vt:lpstr>
      <vt:lpstr>Запись ребенка в первый класс осуществляется: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Запись детей в первый класс</dc:title>
  <dc:creator>Билл Гейтс</dc:creator>
  <cp:lastModifiedBy>Ольга Васильевна</cp:lastModifiedBy>
  <cp:revision>43</cp:revision>
  <cp:lastPrinted>2016-01-22T11:51:36Z</cp:lastPrinted>
  <dcterms:created xsi:type="dcterms:W3CDTF">2016-01-21T18:12:48Z</dcterms:created>
  <dcterms:modified xsi:type="dcterms:W3CDTF">2020-01-12T17:57:35Z</dcterms:modified>
</cp:coreProperties>
</file>