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8" r:id="rId3"/>
  </p:sldMasterIdLst>
  <p:notesMasterIdLst>
    <p:notesMasterId r:id="rId55"/>
  </p:notesMasterIdLst>
  <p:sldIdLst>
    <p:sldId id="270" r:id="rId4"/>
    <p:sldId id="272" r:id="rId5"/>
    <p:sldId id="271" r:id="rId6"/>
    <p:sldId id="273" r:id="rId7"/>
    <p:sldId id="274" r:id="rId8"/>
    <p:sldId id="257" r:id="rId9"/>
    <p:sldId id="275" r:id="rId10"/>
    <p:sldId id="276" r:id="rId11"/>
    <p:sldId id="277" r:id="rId12"/>
    <p:sldId id="280" r:id="rId13"/>
    <p:sldId id="278" r:id="rId14"/>
    <p:sldId id="259" r:id="rId15"/>
    <p:sldId id="298" r:id="rId16"/>
    <p:sldId id="366" r:id="rId17"/>
    <p:sldId id="373" r:id="rId18"/>
    <p:sldId id="374" r:id="rId19"/>
    <p:sldId id="367" r:id="rId20"/>
    <p:sldId id="375" r:id="rId21"/>
    <p:sldId id="368" r:id="rId22"/>
    <p:sldId id="377" r:id="rId23"/>
    <p:sldId id="372" r:id="rId24"/>
    <p:sldId id="601" r:id="rId25"/>
    <p:sldId id="579" r:id="rId26"/>
    <p:sldId id="610" r:id="rId27"/>
    <p:sldId id="599" r:id="rId28"/>
    <p:sldId id="582" r:id="rId29"/>
    <p:sldId id="589" r:id="rId30"/>
    <p:sldId id="583" r:id="rId31"/>
    <p:sldId id="613" r:id="rId32"/>
    <p:sldId id="614" r:id="rId33"/>
    <p:sldId id="607" r:id="rId34"/>
    <p:sldId id="557" r:id="rId35"/>
    <p:sldId id="500" r:id="rId36"/>
    <p:sldId id="523" r:id="rId37"/>
    <p:sldId id="524" r:id="rId38"/>
    <p:sldId id="495" r:id="rId39"/>
    <p:sldId id="497" r:id="rId40"/>
    <p:sldId id="418" r:id="rId41"/>
    <p:sldId id="403" r:id="rId42"/>
    <p:sldId id="533" r:id="rId43"/>
    <p:sldId id="542" r:id="rId44"/>
    <p:sldId id="352" r:id="rId45"/>
    <p:sldId id="616" r:id="rId46"/>
    <p:sldId id="632" r:id="rId47"/>
    <p:sldId id="630" r:id="rId48"/>
    <p:sldId id="631" r:id="rId49"/>
    <p:sldId id="291" r:id="rId50"/>
    <p:sldId id="263" r:id="rId51"/>
    <p:sldId id="293" r:id="rId52"/>
    <p:sldId id="287" r:id="rId53"/>
    <p:sldId id="296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31" autoAdjust="0"/>
  </p:normalViewPr>
  <p:slideViewPr>
    <p:cSldViewPr>
      <p:cViewPr>
        <p:scale>
          <a:sx n="71" d="100"/>
          <a:sy n="71" d="100"/>
        </p:scale>
        <p:origin x="-135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DB214A-E019-4139-B2B1-0B13D587CD19}" type="doc">
      <dgm:prSet loTypeId="urn:microsoft.com/office/officeart/2005/8/layout/hierarchy3" loCatId="hierarchy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8C2258D-D27A-40B8-BDD6-2D96252693B5}">
      <dgm:prSet phldrT="[Текст]"/>
      <dgm:spPr/>
      <dgm:t>
        <a:bodyPr/>
        <a:lstStyle/>
        <a:p>
          <a:r>
            <a:rPr lang="ru-RU" dirty="0"/>
            <a:t>10 </a:t>
          </a:r>
          <a:r>
            <a:rPr lang="en-US" dirty="0"/>
            <a:t/>
          </a:r>
          <a:br>
            <a:rPr lang="en-US" dirty="0"/>
          </a:br>
          <a:r>
            <a:rPr lang="ru-RU" dirty="0"/>
            <a:t>баллов</a:t>
          </a:r>
        </a:p>
      </dgm:t>
    </dgm:pt>
    <dgm:pt modelId="{EC9C7A46-998E-4CF6-A8FA-329C8AB0FEC9}" type="parTrans" cxnId="{3B8B56FA-CF04-42C1-B09B-C1D0CE3B422E}">
      <dgm:prSet/>
      <dgm:spPr/>
      <dgm:t>
        <a:bodyPr/>
        <a:lstStyle/>
        <a:p>
          <a:endParaRPr lang="ru-RU"/>
        </a:p>
      </dgm:t>
    </dgm:pt>
    <dgm:pt modelId="{F8E8788E-EA6B-43C4-A232-026CA631241F}" type="sibTrans" cxnId="{3B8B56FA-CF04-42C1-B09B-C1D0CE3B422E}">
      <dgm:prSet/>
      <dgm:spPr/>
      <dgm:t>
        <a:bodyPr/>
        <a:lstStyle/>
        <a:p>
          <a:endParaRPr lang="ru-RU"/>
        </a:p>
      </dgm:t>
    </dgm:pt>
    <dgm:pt modelId="{58AD2645-6E5C-4D6B-9297-CE07BA87CEA0}">
      <dgm:prSet phldrT="[Текст]" custT="1"/>
      <dgm:spPr/>
      <dgm:t>
        <a:bodyPr/>
        <a:lstStyle/>
        <a:p>
          <a:r>
            <a:rPr lang="ru-RU" sz="2300" dirty="0"/>
            <a:t> Необходимо набрать,</a:t>
          </a:r>
          <a:r>
            <a:rPr lang="en-US" sz="2300" dirty="0"/>
            <a:t/>
          </a:r>
          <a:br>
            <a:rPr lang="en-US" sz="2300" dirty="0"/>
          </a:br>
          <a:r>
            <a:rPr lang="ru-RU" sz="2300" dirty="0"/>
            <a:t>чтобы получить "зачет"</a:t>
          </a:r>
        </a:p>
      </dgm:t>
    </dgm:pt>
    <dgm:pt modelId="{B37363DF-BD72-414C-BC7D-10C8D1F0FBA3}" type="parTrans" cxnId="{AA9AE7E5-DAC5-4576-82E2-FA0F0ED4CD70}">
      <dgm:prSet/>
      <dgm:spPr/>
      <dgm:t>
        <a:bodyPr/>
        <a:lstStyle/>
        <a:p>
          <a:endParaRPr lang="ru-RU"/>
        </a:p>
      </dgm:t>
    </dgm:pt>
    <dgm:pt modelId="{21C7B2D8-4FA5-4126-AB1E-1FE19F306FF9}" type="sibTrans" cxnId="{AA9AE7E5-DAC5-4576-82E2-FA0F0ED4CD70}">
      <dgm:prSet/>
      <dgm:spPr/>
      <dgm:t>
        <a:bodyPr/>
        <a:lstStyle/>
        <a:p>
          <a:endParaRPr lang="ru-RU"/>
        </a:p>
      </dgm:t>
    </dgm:pt>
    <dgm:pt modelId="{8566D08F-A495-4BC0-99A2-762156FF2AF1}">
      <dgm:prSet phldrT="[Текст]"/>
      <dgm:spPr/>
      <dgm:t>
        <a:bodyPr/>
        <a:lstStyle/>
        <a:p>
          <a:r>
            <a:rPr lang="ru-RU" sz="3400" dirty="0"/>
            <a:t>20 баллов</a:t>
          </a:r>
        </a:p>
      </dgm:t>
    </dgm:pt>
    <dgm:pt modelId="{CCAE841F-B8D2-4907-9C73-5C5691041230}" type="parTrans" cxnId="{38C6E605-1818-47E6-924D-7C815B398827}">
      <dgm:prSet/>
      <dgm:spPr/>
      <dgm:t>
        <a:bodyPr/>
        <a:lstStyle/>
        <a:p>
          <a:endParaRPr lang="ru-RU"/>
        </a:p>
      </dgm:t>
    </dgm:pt>
    <dgm:pt modelId="{FF2D136C-BF93-4AE6-A83C-87D19BBE026B}" type="sibTrans" cxnId="{38C6E605-1818-47E6-924D-7C815B398827}">
      <dgm:prSet/>
      <dgm:spPr/>
      <dgm:t>
        <a:bodyPr/>
        <a:lstStyle/>
        <a:p>
          <a:endParaRPr lang="ru-RU"/>
        </a:p>
      </dgm:t>
    </dgm:pt>
    <dgm:pt modelId="{19DED8D7-16D3-4C36-8016-2C3F92E504AD}">
      <dgm:prSet phldrT="[Текст]"/>
      <dgm:spPr/>
      <dgm:t>
        <a:bodyPr/>
        <a:lstStyle/>
        <a:p>
          <a:r>
            <a:rPr lang="ru-RU" dirty="0"/>
            <a:t>Максимальное количество</a:t>
          </a:r>
          <a:r>
            <a:rPr lang="en-US" dirty="0"/>
            <a:t/>
          </a:r>
          <a:br>
            <a:rPr lang="en-US" dirty="0"/>
          </a:br>
          <a:r>
            <a:rPr lang="ru-RU" dirty="0"/>
            <a:t>за собеседование</a:t>
          </a:r>
        </a:p>
      </dgm:t>
    </dgm:pt>
    <dgm:pt modelId="{C9151A50-52B4-4B43-AB8E-CB6BE2FD3C4C}" type="parTrans" cxnId="{778DC6A4-9122-4393-83F1-52803332C7B0}">
      <dgm:prSet/>
      <dgm:spPr/>
      <dgm:t>
        <a:bodyPr/>
        <a:lstStyle/>
        <a:p>
          <a:endParaRPr lang="ru-RU"/>
        </a:p>
      </dgm:t>
    </dgm:pt>
    <dgm:pt modelId="{CC91993B-C610-4C94-BC78-879A746885CB}" type="sibTrans" cxnId="{778DC6A4-9122-4393-83F1-52803332C7B0}">
      <dgm:prSet/>
      <dgm:spPr/>
      <dgm:t>
        <a:bodyPr/>
        <a:lstStyle/>
        <a:p>
          <a:endParaRPr lang="ru-RU"/>
        </a:p>
      </dgm:t>
    </dgm:pt>
    <dgm:pt modelId="{D0E90210-53FC-4F27-A1FA-1D7BCFBDDC09}" type="pres">
      <dgm:prSet presAssocID="{40DB214A-E019-4139-B2B1-0B13D587CD1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8F38E86-8B7A-43D0-936E-EB4D8E47BDE1}" type="pres">
      <dgm:prSet presAssocID="{98C2258D-D27A-40B8-BDD6-2D96252693B5}" presName="root" presStyleCnt="0"/>
      <dgm:spPr/>
    </dgm:pt>
    <dgm:pt modelId="{A4EB7F23-73F5-42D8-AFBF-CFE0EE4097E0}" type="pres">
      <dgm:prSet presAssocID="{98C2258D-D27A-40B8-BDD6-2D96252693B5}" presName="rootComposite" presStyleCnt="0"/>
      <dgm:spPr/>
    </dgm:pt>
    <dgm:pt modelId="{BBCEC63C-2FA8-420E-9FB7-9B2AEEBD69A1}" type="pres">
      <dgm:prSet presAssocID="{98C2258D-D27A-40B8-BDD6-2D96252693B5}" presName="rootText" presStyleLbl="node1" presStyleIdx="0" presStyleCnt="2" custScaleX="112202" custLinFactNeighborX="4655" custLinFactNeighborY="2465"/>
      <dgm:spPr/>
      <dgm:t>
        <a:bodyPr/>
        <a:lstStyle/>
        <a:p>
          <a:endParaRPr lang="ru-RU"/>
        </a:p>
      </dgm:t>
    </dgm:pt>
    <dgm:pt modelId="{0337E92B-FC32-429E-9CD1-E8EE7DC09A96}" type="pres">
      <dgm:prSet presAssocID="{98C2258D-D27A-40B8-BDD6-2D96252693B5}" presName="rootConnector" presStyleLbl="node1" presStyleIdx="0" presStyleCnt="2"/>
      <dgm:spPr/>
      <dgm:t>
        <a:bodyPr/>
        <a:lstStyle/>
        <a:p>
          <a:endParaRPr lang="ru-RU"/>
        </a:p>
      </dgm:t>
    </dgm:pt>
    <dgm:pt modelId="{BCA6B042-DDC3-4E5D-A0AC-19C5189C1A4E}" type="pres">
      <dgm:prSet presAssocID="{98C2258D-D27A-40B8-BDD6-2D96252693B5}" presName="childShape" presStyleCnt="0"/>
      <dgm:spPr/>
    </dgm:pt>
    <dgm:pt modelId="{3585C612-4CAE-4594-BFD1-188F5B83E4CA}" type="pres">
      <dgm:prSet presAssocID="{B37363DF-BD72-414C-BC7D-10C8D1F0FBA3}" presName="Name13" presStyleLbl="parChTrans1D2" presStyleIdx="0" presStyleCnt="2"/>
      <dgm:spPr/>
      <dgm:t>
        <a:bodyPr/>
        <a:lstStyle/>
        <a:p>
          <a:endParaRPr lang="ru-RU"/>
        </a:p>
      </dgm:t>
    </dgm:pt>
    <dgm:pt modelId="{4A0DF5F0-2F35-4C3E-AB0D-9974F0622678}" type="pres">
      <dgm:prSet presAssocID="{58AD2645-6E5C-4D6B-9297-CE07BA87CEA0}" presName="childText" presStyleLbl="bgAcc1" presStyleIdx="0" presStyleCnt="2" custScaleX="212736" custLinFactNeighborX="-19019" custLinFactNeighborY="29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55076-98C1-473E-B75E-F3B0A903C2CB}" type="pres">
      <dgm:prSet presAssocID="{8566D08F-A495-4BC0-99A2-762156FF2AF1}" presName="root" presStyleCnt="0"/>
      <dgm:spPr/>
    </dgm:pt>
    <dgm:pt modelId="{A4E2AC25-46F2-459E-83E2-B5F4056821F9}" type="pres">
      <dgm:prSet presAssocID="{8566D08F-A495-4BC0-99A2-762156FF2AF1}" presName="rootComposite" presStyleCnt="0"/>
      <dgm:spPr/>
    </dgm:pt>
    <dgm:pt modelId="{F2B66C0D-CC94-49E6-83FA-6CCC10036FE0}" type="pres">
      <dgm:prSet presAssocID="{8566D08F-A495-4BC0-99A2-762156FF2AF1}" presName="rootText" presStyleLbl="node1" presStyleIdx="1" presStyleCnt="2" custScaleX="113204"/>
      <dgm:spPr/>
      <dgm:t>
        <a:bodyPr/>
        <a:lstStyle/>
        <a:p>
          <a:endParaRPr lang="ru-RU"/>
        </a:p>
      </dgm:t>
    </dgm:pt>
    <dgm:pt modelId="{1551F1DB-82F8-42E0-A61B-2D2985844723}" type="pres">
      <dgm:prSet presAssocID="{8566D08F-A495-4BC0-99A2-762156FF2AF1}" presName="rootConnector" presStyleLbl="node1" presStyleIdx="1" presStyleCnt="2"/>
      <dgm:spPr/>
      <dgm:t>
        <a:bodyPr/>
        <a:lstStyle/>
        <a:p>
          <a:endParaRPr lang="ru-RU"/>
        </a:p>
      </dgm:t>
    </dgm:pt>
    <dgm:pt modelId="{B56D9174-416F-45DD-9E26-4D0939F58BE3}" type="pres">
      <dgm:prSet presAssocID="{8566D08F-A495-4BC0-99A2-762156FF2AF1}" presName="childShape" presStyleCnt="0"/>
      <dgm:spPr/>
    </dgm:pt>
    <dgm:pt modelId="{8D1F4F3F-B845-415C-BFF3-0750A868DB34}" type="pres">
      <dgm:prSet presAssocID="{C9151A50-52B4-4B43-AB8E-CB6BE2FD3C4C}" presName="Name13" presStyleLbl="parChTrans1D2" presStyleIdx="1" presStyleCnt="2"/>
      <dgm:spPr/>
      <dgm:t>
        <a:bodyPr/>
        <a:lstStyle/>
        <a:p>
          <a:endParaRPr lang="ru-RU"/>
        </a:p>
      </dgm:t>
    </dgm:pt>
    <dgm:pt modelId="{34A10F08-8F2E-47A2-8844-E81FEEC624B9}" type="pres">
      <dgm:prSet presAssocID="{19DED8D7-16D3-4C36-8016-2C3F92E504AD}" presName="childText" presStyleLbl="bgAcc1" presStyleIdx="1" presStyleCnt="2" custScaleX="140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0DB044-AF9D-4685-A533-B42137743D22}" type="presOf" srcId="{58AD2645-6E5C-4D6B-9297-CE07BA87CEA0}" destId="{4A0DF5F0-2F35-4C3E-AB0D-9974F0622678}" srcOrd="0" destOrd="0" presId="urn:microsoft.com/office/officeart/2005/8/layout/hierarchy3"/>
    <dgm:cxn modelId="{116927BB-A292-44E5-BF0D-BC14463A1F46}" type="presOf" srcId="{98C2258D-D27A-40B8-BDD6-2D96252693B5}" destId="{0337E92B-FC32-429E-9CD1-E8EE7DC09A96}" srcOrd="1" destOrd="0" presId="urn:microsoft.com/office/officeart/2005/8/layout/hierarchy3"/>
    <dgm:cxn modelId="{213ED492-BBB3-4D9C-8B2F-56DABE47DFC9}" type="presOf" srcId="{C9151A50-52B4-4B43-AB8E-CB6BE2FD3C4C}" destId="{8D1F4F3F-B845-415C-BFF3-0750A868DB34}" srcOrd="0" destOrd="0" presId="urn:microsoft.com/office/officeart/2005/8/layout/hierarchy3"/>
    <dgm:cxn modelId="{B540E23D-A64C-4DEB-BE70-DCD25786F29E}" type="presOf" srcId="{98C2258D-D27A-40B8-BDD6-2D96252693B5}" destId="{BBCEC63C-2FA8-420E-9FB7-9B2AEEBD69A1}" srcOrd="0" destOrd="0" presId="urn:microsoft.com/office/officeart/2005/8/layout/hierarchy3"/>
    <dgm:cxn modelId="{AA9AE7E5-DAC5-4576-82E2-FA0F0ED4CD70}" srcId="{98C2258D-D27A-40B8-BDD6-2D96252693B5}" destId="{58AD2645-6E5C-4D6B-9297-CE07BA87CEA0}" srcOrd="0" destOrd="0" parTransId="{B37363DF-BD72-414C-BC7D-10C8D1F0FBA3}" sibTransId="{21C7B2D8-4FA5-4126-AB1E-1FE19F306FF9}"/>
    <dgm:cxn modelId="{44102561-38E4-49A3-89BC-CD4B5B40C7E1}" type="presOf" srcId="{8566D08F-A495-4BC0-99A2-762156FF2AF1}" destId="{1551F1DB-82F8-42E0-A61B-2D2985844723}" srcOrd="1" destOrd="0" presId="urn:microsoft.com/office/officeart/2005/8/layout/hierarchy3"/>
    <dgm:cxn modelId="{38C6E605-1818-47E6-924D-7C815B398827}" srcId="{40DB214A-E019-4139-B2B1-0B13D587CD19}" destId="{8566D08F-A495-4BC0-99A2-762156FF2AF1}" srcOrd="1" destOrd="0" parTransId="{CCAE841F-B8D2-4907-9C73-5C5691041230}" sibTransId="{FF2D136C-BF93-4AE6-A83C-87D19BBE026B}"/>
    <dgm:cxn modelId="{C8581441-BEB5-4E9B-BC3B-895912538915}" type="presOf" srcId="{19DED8D7-16D3-4C36-8016-2C3F92E504AD}" destId="{34A10F08-8F2E-47A2-8844-E81FEEC624B9}" srcOrd="0" destOrd="0" presId="urn:microsoft.com/office/officeart/2005/8/layout/hierarchy3"/>
    <dgm:cxn modelId="{778DC6A4-9122-4393-83F1-52803332C7B0}" srcId="{8566D08F-A495-4BC0-99A2-762156FF2AF1}" destId="{19DED8D7-16D3-4C36-8016-2C3F92E504AD}" srcOrd="0" destOrd="0" parTransId="{C9151A50-52B4-4B43-AB8E-CB6BE2FD3C4C}" sibTransId="{CC91993B-C610-4C94-BC78-879A746885CB}"/>
    <dgm:cxn modelId="{2351877D-8B31-4102-B9C7-FD01273AED60}" type="presOf" srcId="{B37363DF-BD72-414C-BC7D-10C8D1F0FBA3}" destId="{3585C612-4CAE-4594-BFD1-188F5B83E4CA}" srcOrd="0" destOrd="0" presId="urn:microsoft.com/office/officeart/2005/8/layout/hierarchy3"/>
    <dgm:cxn modelId="{3B8B56FA-CF04-42C1-B09B-C1D0CE3B422E}" srcId="{40DB214A-E019-4139-B2B1-0B13D587CD19}" destId="{98C2258D-D27A-40B8-BDD6-2D96252693B5}" srcOrd="0" destOrd="0" parTransId="{EC9C7A46-998E-4CF6-A8FA-329C8AB0FEC9}" sibTransId="{F8E8788E-EA6B-43C4-A232-026CA631241F}"/>
    <dgm:cxn modelId="{00FC77FF-B761-4696-8A28-2370E4E36356}" type="presOf" srcId="{40DB214A-E019-4139-B2B1-0B13D587CD19}" destId="{D0E90210-53FC-4F27-A1FA-1D7BCFBDDC09}" srcOrd="0" destOrd="0" presId="urn:microsoft.com/office/officeart/2005/8/layout/hierarchy3"/>
    <dgm:cxn modelId="{E8692786-4AF7-48EB-9BC7-BFF9653D5762}" type="presOf" srcId="{8566D08F-A495-4BC0-99A2-762156FF2AF1}" destId="{F2B66C0D-CC94-49E6-83FA-6CCC10036FE0}" srcOrd="0" destOrd="0" presId="urn:microsoft.com/office/officeart/2005/8/layout/hierarchy3"/>
    <dgm:cxn modelId="{EBB7D10D-6EAC-4B54-9906-F88D28C32C06}" type="presParOf" srcId="{D0E90210-53FC-4F27-A1FA-1D7BCFBDDC09}" destId="{38F38E86-8B7A-43D0-936E-EB4D8E47BDE1}" srcOrd="0" destOrd="0" presId="urn:microsoft.com/office/officeart/2005/8/layout/hierarchy3"/>
    <dgm:cxn modelId="{B911F497-BA7A-4ABF-8074-0B3F31E2FD57}" type="presParOf" srcId="{38F38E86-8B7A-43D0-936E-EB4D8E47BDE1}" destId="{A4EB7F23-73F5-42D8-AFBF-CFE0EE4097E0}" srcOrd="0" destOrd="0" presId="urn:microsoft.com/office/officeart/2005/8/layout/hierarchy3"/>
    <dgm:cxn modelId="{41194C22-3CB5-4063-8B62-80D6BD3B4AB4}" type="presParOf" srcId="{A4EB7F23-73F5-42D8-AFBF-CFE0EE4097E0}" destId="{BBCEC63C-2FA8-420E-9FB7-9B2AEEBD69A1}" srcOrd="0" destOrd="0" presId="urn:microsoft.com/office/officeart/2005/8/layout/hierarchy3"/>
    <dgm:cxn modelId="{39EDB64B-5AE2-4504-A24A-CF7EC2500D48}" type="presParOf" srcId="{A4EB7F23-73F5-42D8-AFBF-CFE0EE4097E0}" destId="{0337E92B-FC32-429E-9CD1-E8EE7DC09A96}" srcOrd="1" destOrd="0" presId="urn:microsoft.com/office/officeart/2005/8/layout/hierarchy3"/>
    <dgm:cxn modelId="{8299A42F-3690-4C05-87FF-3CEE888CAD49}" type="presParOf" srcId="{38F38E86-8B7A-43D0-936E-EB4D8E47BDE1}" destId="{BCA6B042-DDC3-4E5D-A0AC-19C5189C1A4E}" srcOrd="1" destOrd="0" presId="urn:microsoft.com/office/officeart/2005/8/layout/hierarchy3"/>
    <dgm:cxn modelId="{7019A394-B863-4937-85FA-13F8DB9901E2}" type="presParOf" srcId="{BCA6B042-DDC3-4E5D-A0AC-19C5189C1A4E}" destId="{3585C612-4CAE-4594-BFD1-188F5B83E4CA}" srcOrd="0" destOrd="0" presId="urn:microsoft.com/office/officeart/2005/8/layout/hierarchy3"/>
    <dgm:cxn modelId="{4DEDB202-5CE7-40D1-AD65-FD9841925B2F}" type="presParOf" srcId="{BCA6B042-DDC3-4E5D-A0AC-19C5189C1A4E}" destId="{4A0DF5F0-2F35-4C3E-AB0D-9974F0622678}" srcOrd="1" destOrd="0" presId="urn:microsoft.com/office/officeart/2005/8/layout/hierarchy3"/>
    <dgm:cxn modelId="{35FEEB3C-3A45-4E2C-AB59-0408AE2BA47E}" type="presParOf" srcId="{D0E90210-53FC-4F27-A1FA-1D7BCFBDDC09}" destId="{37255076-98C1-473E-B75E-F3B0A903C2CB}" srcOrd="1" destOrd="0" presId="urn:microsoft.com/office/officeart/2005/8/layout/hierarchy3"/>
    <dgm:cxn modelId="{37954BE4-EF8A-486C-9DA6-D0A72C1943C1}" type="presParOf" srcId="{37255076-98C1-473E-B75E-F3B0A903C2CB}" destId="{A4E2AC25-46F2-459E-83E2-B5F4056821F9}" srcOrd="0" destOrd="0" presId="urn:microsoft.com/office/officeart/2005/8/layout/hierarchy3"/>
    <dgm:cxn modelId="{C5DCDF24-9713-46F2-BD00-77FCF35654F8}" type="presParOf" srcId="{A4E2AC25-46F2-459E-83E2-B5F4056821F9}" destId="{F2B66C0D-CC94-49E6-83FA-6CCC10036FE0}" srcOrd="0" destOrd="0" presId="urn:microsoft.com/office/officeart/2005/8/layout/hierarchy3"/>
    <dgm:cxn modelId="{7952F261-8015-4F03-A27A-4FEB2B1633DD}" type="presParOf" srcId="{A4E2AC25-46F2-459E-83E2-B5F4056821F9}" destId="{1551F1DB-82F8-42E0-A61B-2D2985844723}" srcOrd="1" destOrd="0" presId="urn:microsoft.com/office/officeart/2005/8/layout/hierarchy3"/>
    <dgm:cxn modelId="{F90F3E70-B792-4542-AD55-2E8E203CEFB8}" type="presParOf" srcId="{37255076-98C1-473E-B75E-F3B0A903C2CB}" destId="{B56D9174-416F-45DD-9E26-4D0939F58BE3}" srcOrd="1" destOrd="0" presId="urn:microsoft.com/office/officeart/2005/8/layout/hierarchy3"/>
    <dgm:cxn modelId="{34079CC0-4A7D-4B98-B1B7-D807CE9D4A16}" type="presParOf" srcId="{B56D9174-416F-45DD-9E26-4D0939F58BE3}" destId="{8D1F4F3F-B845-415C-BFF3-0750A868DB34}" srcOrd="0" destOrd="0" presId="urn:microsoft.com/office/officeart/2005/8/layout/hierarchy3"/>
    <dgm:cxn modelId="{F96AE3D6-163C-4E74-B5DF-1A5024E2DFBC}" type="presParOf" srcId="{B56D9174-416F-45DD-9E26-4D0939F58BE3}" destId="{34A10F08-8F2E-47A2-8844-E81FEEC624B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EC63C-2FA8-420E-9FB7-9B2AEEBD69A1}">
      <dsp:nvSpPr>
        <dsp:cNvPr id="0" name=""/>
        <dsp:cNvSpPr/>
      </dsp:nvSpPr>
      <dsp:spPr>
        <a:xfrm>
          <a:off x="751904" y="24736"/>
          <a:ext cx="2178280" cy="970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10 </a:t>
          </a:r>
          <a:r>
            <a:rPr lang="en-US" sz="3000" kern="1200" dirty="0"/>
            <a:t/>
          </a:r>
          <a:br>
            <a:rPr lang="en-US" sz="3000" kern="1200" dirty="0"/>
          </a:br>
          <a:r>
            <a:rPr lang="ru-RU" sz="3000" kern="1200" dirty="0"/>
            <a:t>баллов</a:t>
          </a:r>
        </a:p>
      </dsp:txBody>
      <dsp:txXfrm>
        <a:off x="780335" y="53167"/>
        <a:ext cx="2121418" cy="913834"/>
      </dsp:txXfrm>
    </dsp:sp>
    <dsp:sp modelId="{3585C612-4CAE-4594-BFD1-188F5B83E4CA}">
      <dsp:nvSpPr>
        <dsp:cNvPr id="0" name=""/>
        <dsp:cNvSpPr/>
      </dsp:nvSpPr>
      <dsp:spPr>
        <a:xfrm>
          <a:off x="801802" y="995432"/>
          <a:ext cx="167930" cy="704902"/>
        </a:xfrm>
        <a:custGeom>
          <a:avLst/>
          <a:gdLst/>
          <a:ahLst/>
          <a:cxnLst/>
          <a:rect l="0" t="0" r="0" b="0"/>
          <a:pathLst>
            <a:path>
              <a:moveTo>
                <a:pt x="167930" y="0"/>
              </a:moveTo>
              <a:lnTo>
                <a:pt x="0" y="704902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DF5F0-2F35-4C3E-AB0D-9974F0622678}">
      <dsp:nvSpPr>
        <dsp:cNvPr id="0" name=""/>
        <dsp:cNvSpPr/>
      </dsp:nvSpPr>
      <dsp:spPr>
        <a:xfrm>
          <a:off x="801802" y="1214986"/>
          <a:ext cx="3304031" cy="970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 Необходимо набрать,</a:t>
          </a:r>
          <a:r>
            <a:rPr lang="en-US" sz="2300" kern="1200" dirty="0"/>
            <a:t/>
          </a:r>
          <a:br>
            <a:rPr lang="en-US" sz="2300" kern="1200" dirty="0"/>
          </a:br>
          <a:r>
            <a:rPr lang="ru-RU" sz="2300" kern="1200" dirty="0"/>
            <a:t>чтобы получить "зачет"</a:t>
          </a:r>
        </a:p>
      </dsp:txBody>
      <dsp:txXfrm>
        <a:off x="830233" y="1243417"/>
        <a:ext cx="3247169" cy="913834"/>
      </dsp:txXfrm>
    </dsp:sp>
    <dsp:sp modelId="{F2B66C0D-CC94-49E6-83FA-6CCC10036FE0}">
      <dsp:nvSpPr>
        <dsp:cNvPr id="0" name=""/>
        <dsp:cNvSpPr/>
      </dsp:nvSpPr>
      <dsp:spPr>
        <a:xfrm>
          <a:off x="4447022" y="808"/>
          <a:ext cx="2197733" cy="970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20 баллов</a:t>
          </a:r>
        </a:p>
      </dsp:txBody>
      <dsp:txXfrm>
        <a:off x="4475453" y="29239"/>
        <a:ext cx="2140871" cy="913834"/>
      </dsp:txXfrm>
    </dsp:sp>
    <dsp:sp modelId="{8D1F4F3F-B845-415C-BFF3-0750A868DB34}">
      <dsp:nvSpPr>
        <dsp:cNvPr id="0" name=""/>
        <dsp:cNvSpPr/>
      </dsp:nvSpPr>
      <dsp:spPr>
        <a:xfrm>
          <a:off x="4666795" y="971504"/>
          <a:ext cx="219773" cy="728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8022"/>
              </a:lnTo>
              <a:lnTo>
                <a:pt x="219773" y="728022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10F08-8F2E-47A2-8844-E81FEEC624B9}">
      <dsp:nvSpPr>
        <dsp:cNvPr id="0" name=""/>
        <dsp:cNvSpPr/>
      </dsp:nvSpPr>
      <dsp:spPr>
        <a:xfrm>
          <a:off x="4886569" y="1214178"/>
          <a:ext cx="2187249" cy="970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Максимальное количество</a:t>
          </a:r>
          <a:r>
            <a:rPr lang="en-US" sz="2000" kern="1200" dirty="0"/>
            <a:t/>
          </a:r>
          <a:br>
            <a:rPr lang="en-US" sz="2000" kern="1200" dirty="0"/>
          </a:br>
          <a:r>
            <a:rPr lang="ru-RU" sz="2000" kern="1200" dirty="0"/>
            <a:t>за собеседование</a:t>
          </a:r>
        </a:p>
      </dsp:txBody>
      <dsp:txXfrm>
        <a:off x="4915000" y="1242609"/>
        <a:ext cx="2130387" cy="913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C1F4B-E11A-46B2-B7FB-58076E67EBEF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6A045-87C1-42D5-85EC-184298BCE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192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 главной странице сайта справа находится раздел «Открытый банк оценочных средств по русскому языку (2-9-е классы)». Зайдите в него и вы увидите гиперссылку: перейти в открытый банк оценочных средств по русскому языку. Пройдите по гиперссылке. Слева вы увидите перечень разделов курса русского языка по классам. Выберите часть «Говорение» и посмотрите задания с критериями оценки (рисунок).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4D5FF-77B4-44F4-ACAB-A88FEEFC2622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699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78D8C-1CE2-4EB4-88F9-9D0D460D52E1}" type="datetimeFigureOut">
              <a:rPr lang="ru-RU"/>
              <a:pPr>
                <a:defRPr/>
              </a:pPr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962CB-E376-40BA-A4D6-4F1DE34EBD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483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D8C3A-80CE-426B-8A5F-24665D8D708C}" type="datetimeFigureOut">
              <a:rPr lang="ru-RU"/>
              <a:pPr>
                <a:defRPr/>
              </a:pPr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F53AF-C8C5-416F-8183-17AD999C92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1154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E5055-F4F6-44DB-9B5E-E639E0D95211}" type="datetimeFigureOut">
              <a:rPr lang="ru-RU"/>
              <a:pPr>
                <a:defRPr/>
              </a:pPr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4A95D-6E0A-43B3-AD8F-CE87F79942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1600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03310-A202-4948-A460-A2DDB61B55B6}" type="datetimeFigureOut">
              <a:rPr lang="ru-RU"/>
              <a:pPr>
                <a:defRPr/>
              </a:pPr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6E617-3353-4802-86F1-074B404A5D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4184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722438"/>
            <a:ext cx="8229600" cy="21859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14400" y="4060825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C3CF3F1-448E-4895-A79A-FB5AFCB748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393E7D0-9ECE-4477-82FB-75EC8488E8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1DF53A-312A-41DB-AAE8-03147E5E13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C2CB3-F390-4720-9C81-F8E62DD2C15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8357174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E1B4C-FCA5-4673-9DDC-5ACEED185784}" type="datetimeFigureOut">
              <a:rPr lang="ru-RU"/>
              <a:pPr>
                <a:defRPr/>
              </a:pPr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FC94D-4CCF-4021-818A-002926CF97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0649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C8E32-8F55-4E44-8D2A-C363225B4981}" type="datetimeFigureOut">
              <a:rPr lang="ru-RU"/>
              <a:pPr>
                <a:defRPr/>
              </a:pPr>
              <a:t>09.01.2023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21EDD-1946-481C-B5F6-F072AFB38B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6909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20016-C7E2-4A7E-A70F-E49564CABBF2}" type="datetimeFigureOut">
              <a:rPr lang="ru-RU"/>
              <a:pPr>
                <a:defRPr/>
              </a:pPr>
              <a:t>09.01.2023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AA4D6-7DB2-407E-9E22-035FAD3283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830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7D97A-863E-4511-933B-162C2071BC10}" type="datetimeFigureOut">
              <a:rPr lang="ru-RU"/>
              <a:pPr>
                <a:defRPr/>
              </a:pPr>
              <a:t>09.01.2023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5FCD5-3318-4101-8CB6-73E49C5D06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5714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3119B-EAF4-4F12-AF3E-74D2D99B9C11}" type="datetimeFigureOut">
              <a:rPr lang="ru-RU"/>
              <a:pPr>
                <a:defRPr/>
              </a:pPr>
              <a:t>09.01.2023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C54D8-AE24-47E4-987E-73319996F3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8272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2E738-3401-45D0-8D84-DB8199279B88}" type="datetimeFigureOut">
              <a:rPr lang="ru-RU"/>
              <a:pPr>
                <a:defRPr/>
              </a:pPr>
              <a:t>09.01.2023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8F794-1075-4E90-BAA8-D8DF593109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3264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286D0-85F3-4414-B63F-302A5E6F9429}" type="datetimeFigureOut">
              <a:rPr lang="ru-RU"/>
              <a:pPr>
                <a:defRPr/>
              </a:pPr>
              <a:t>09.01.2023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7B6D0-2DA3-45F0-8853-D9CF5C13D5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8875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AE4551-0A8B-4653-99F3-EB3093B352A1}" type="datetimeFigureOut">
              <a:rPr lang="ru-RU"/>
              <a:pPr>
                <a:defRPr/>
              </a:pPr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F5EDEF4-B43E-45D1-B362-47F2003BB8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705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rus-oge.sdamgia.ru/" TargetMode="External"/><Relationship Id="rId7" Type="http://schemas.openxmlformats.org/officeDocument/2006/relationships/hyperlink" Target="http://www.fipi.ru/" TargetMode="External"/><Relationship Id="rId2" Type="http://schemas.openxmlformats.org/officeDocument/2006/relationships/hyperlink" Target="http://www.fipi.ru/content/otkrytyy-bank-zadaniy-oge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saharina.ru/" TargetMode="External"/><Relationship Id="rId5" Type="http://schemas.openxmlformats.org/officeDocument/2006/relationships/hyperlink" Target="http://uchimcauchitca.blogspot.om/" TargetMode="External"/><Relationship Id="rId4" Type="http://schemas.openxmlformats.org/officeDocument/2006/relationships/hyperlink" Target="http://www.&#1088;&#1091;&#1089;&#1089;&#1082;&#1080;&#1081;&#1073;&#1077;&#1079;&#1087;&#1088;&#1086;&#1073;&#1083;&#1077;&#1084;.&#1088;&#1092;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file:///D:\&#1052;&#1086;&#1080;%20&#1076;&#1086;&#1082;&#1091;&#1084;&#1077;&#1085;&#1090;&#1099;\&#1041;&#1080;&#1073;&#1083;&#1080;&#1086;&#1090;&#1077;&#1082;&#1072;\&#1056;&#1048;&#1057;&#1059;&#1053;&#1050;&#1048;%20&#1044;&#1051;&#1071;%20%20&#1055;&#1056;&#1045;&#1047;&#1045;&#1053;&#1058;&#1040;&#1062;&#1048;&#1049;\0014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8000" b="1" dirty="0" smtClean="0">
                <a:solidFill>
                  <a:srgbClr val="FF0000"/>
                </a:solidFill>
              </a:rPr>
              <a:t>2023</a:t>
            </a:r>
            <a:endParaRPr lang="ru-RU" altLang="ru-RU" sz="8000" b="1" dirty="0">
              <a:solidFill>
                <a:srgbClr val="FF0000"/>
              </a:solidFill>
            </a:endParaRPr>
          </a:p>
        </p:txBody>
      </p:sp>
      <p:pic>
        <p:nvPicPr>
          <p:cNvPr id="2051" name="Picture 2" descr="Картинки по запросу ГИ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28775"/>
            <a:ext cx="622935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31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гиа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7272338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4000" b="1" i="1" dirty="0" smtClean="0">
                <a:solidFill>
                  <a:srgbClr val="C00000"/>
                </a:solidFill>
              </a:rPr>
              <a:t>2023. </a:t>
            </a:r>
            <a:r>
              <a:rPr lang="ru-RU" altLang="ru-RU" sz="4000" b="1" i="1" dirty="0">
                <a:solidFill>
                  <a:srgbClr val="C00000"/>
                </a:solidFill>
              </a:rPr>
              <a:t>Итоговое </a:t>
            </a:r>
            <a:r>
              <a:rPr lang="ru-RU" altLang="ru-RU" sz="4000" b="1" i="1" dirty="0" smtClean="0">
                <a:solidFill>
                  <a:srgbClr val="C00000"/>
                </a:solidFill>
              </a:rPr>
              <a:t>собеседование</a:t>
            </a:r>
            <a:endParaRPr lang="ru-RU" altLang="ru-RU" sz="4000" b="1" i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196752"/>
            <a:ext cx="8964488" cy="526297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800" dirty="0"/>
              <a:t>20. </a:t>
            </a:r>
            <a:r>
              <a:rPr lang="ru-RU" sz="2800" u="sng" dirty="0"/>
              <a:t>Повторно допускаются следующие обучающиеся</a:t>
            </a:r>
            <a:r>
              <a:rPr lang="ru-RU" sz="2800" dirty="0"/>
              <a:t>: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ru-RU" sz="2800" dirty="0" smtClean="0"/>
              <a:t>получившие </a:t>
            </a:r>
            <a:r>
              <a:rPr lang="ru-RU" sz="2800" dirty="0"/>
              <a:t>по итоговому собеседованию по русскому языку неудовлетворительный результат («незачет»);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ru-RU" sz="2800" dirty="0"/>
              <a:t> </a:t>
            </a:r>
            <a:r>
              <a:rPr lang="ru-RU" sz="2800" dirty="0" smtClean="0"/>
              <a:t>не </a:t>
            </a:r>
            <a:r>
              <a:rPr lang="ru-RU" sz="2800" dirty="0"/>
              <a:t>явившиеся на итоговое собеседование по русскому языку по уважительным причинам (болезнь или иные обстоятельства</a:t>
            </a:r>
            <a:r>
              <a:rPr lang="ru-RU" sz="2800" dirty="0" smtClean="0"/>
              <a:t>), подтвержденным </a:t>
            </a:r>
            <a:r>
              <a:rPr lang="ru-RU" sz="2800" dirty="0"/>
              <a:t>документально;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ru-RU" sz="2800" dirty="0" smtClean="0"/>
              <a:t>не </a:t>
            </a:r>
            <a:r>
              <a:rPr lang="ru-RU" sz="2800" dirty="0"/>
              <a:t>завершившие итоговое собеседование по русскому языку по уважительным причинам (болезнь или иные обстоятельства), подтвержденным документально.</a:t>
            </a:r>
          </a:p>
        </p:txBody>
      </p:sp>
    </p:spTree>
    <p:extLst>
      <p:ext uri="{BB962C8B-B14F-4D97-AF65-F5344CB8AC3E}">
        <p14:creationId xmlns:p14="http://schemas.microsoft.com/office/powerpoint/2010/main" val="3496051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и по запросу гиа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7272338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4000" b="1" i="1" dirty="0" smtClean="0">
                <a:solidFill>
                  <a:srgbClr val="C00000"/>
                </a:solidFill>
              </a:rPr>
              <a:t>2023. </a:t>
            </a:r>
            <a:r>
              <a:rPr lang="ru-RU" altLang="ru-RU" sz="4000" b="1" i="1" dirty="0">
                <a:solidFill>
                  <a:srgbClr val="C00000"/>
                </a:solidFill>
              </a:rPr>
              <a:t>Итоговое </a:t>
            </a:r>
            <a:r>
              <a:rPr lang="ru-RU" altLang="ru-RU" sz="4000" b="1" i="1" dirty="0" smtClean="0">
                <a:solidFill>
                  <a:srgbClr val="C00000"/>
                </a:solidFill>
              </a:rPr>
              <a:t>собеседование</a:t>
            </a:r>
            <a:endParaRPr lang="ru-RU" altLang="ru-RU" sz="4000" b="1" i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914" y="1988840"/>
            <a:ext cx="8641085" cy="378565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4000" dirty="0"/>
              <a:t>20. Повторно допускаются к итоговому собеседованию по русскому языку в дополнительные сроки в текущем учебном году (</a:t>
            </a:r>
            <a:r>
              <a:rPr lang="ru-RU" sz="4000" b="1" u="sng" dirty="0"/>
              <a:t>во вторую рабочую среду марта и первый рабочий понедельник мая</a:t>
            </a:r>
            <a:r>
              <a:rPr lang="ru-RU" sz="4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39103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 fontScale="92500" lnSpcReduction="20000"/>
          </a:bodyPr>
          <a:lstStyle/>
          <a:p>
            <a:pPr algn="just"/>
            <a:endParaRPr lang="ru-RU" dirty="0"/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устное  собеседование -  допуск к ОГЭ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 пройдет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(вторая среда февраля)</a:t>
            </a:r>
          </a:p>
          <a:p>
            <a:pPr algn="just"/>
            <a:r>
              <a:rPr lang="ru-RU" dirty="0"/>
              <a:t>Итоговое собеседование выпускники 9 классов будут проходить </a:t>
            </a:r>
            <a:r>
              <a:rPr lang="ru-RU" b="1" dirty="0"/>
              <a:t>в своих школах</a:t>
            </a:r>
            <a:r>
              <a:rPr lang="ru-RU" dirty="0"/>
              <a:t>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становятся доступны в день проведения собеседования</a:t>
            </a:r>
            <a:endParaRPr lang="ru-RU" dirty="0"/>
          </a:p>
          <a:p>
            <a:pPr algn="just"/>
            <a:r>
              <a:rPr lang="ru-RU" dirty="0"/>
              <a:t>Общее время ответа одного экзаменуемого (включая время на подготовку) – 15 минут.</a:t>
            </a:r>
          </a:p>
          <a:p>
            <a:pPr algn="just"/>
            <a:r>
              <a:rPr lang="ru-RU" dirty="0"/>
              <a:t>Каждое последующее задание выдаётся после окончания выполнения предыдущего задания. В процессе проведения собеседования будет вестись </a:t>
            </a:r>
            <a:r>
              <a:rPr lang="ru-RU" b="1" dirty="0"/>
              <a:t>поточная аудиозапись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Оцениваться оно будет </a:t>
            </a:r>
            <a:r>
              <a:rPr lang="ru-RU" b="1" dirty="0"/>
              <a:t>по системе «зачет»/«незачет»</a:t>
            </a:r>
            <a:r>
              <a:rPr lang="ru-RU" dirty="0"/>
              <a:t>. </a:t>
            </a:r>
          </a:p>
          <a:p>
            <a:pPr algn="just"/>
            <a:r>
              <a:rPr lang="ru-RU" dirty="0"/>
              <a:t>Общее количество баллов за всю работу – </a:t>
            </a:r>
            <a:r>
              <a:rPr lang="ru-RU" b="1" dirty="0">
                <a:solidFill>
                  <a:srgbClr val="FF0000"/>
                </a:solidFill>
              </a:rPr>
              <a:t>20 баллов.</a:t>
            </a:r>
          </a:p>
          <a:p>
            <a:pPr algn="just"/>
            <a:r>
              <a:rPr lang="ru-RU" dirty="0"/>
              <a:t>Экзаменуемый получает зачет в случае, если за выполнение работы он набрал </a:t>
            </a:r>
            <a:r>
              <a:rPr lang="ru-RU" b="1" dirty="0"/>
              <a:t>10 или более баллов.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Об экзамене</a:t>
            </a:r>
          </a:p>
        </p:txBody>
      </p:sp>
    </p:spTree>
    <p:extLst>
      <p:ext uri="{BB962C8B-B14F-4D97-AF65-F5344CB8AC3E}">
        <p14:creationId xmlns:p14="http://schemas.microsoft.com/office/powerpoint/2010/main" val="1281243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60512"/>
              </p:ext>
            </p:extLst>
          </p:nvPr>
        </p:nvGraphicFramePr>
        <p:xfrm>
          <a:off x="183412" y="2380364"/>
          <a:ext cx="7735352" cy="2185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File:1328101886 HourGlass.png - Wikimedia Commons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362" y="4847586"/>
            <a:ext cx="949715" cy="9532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70480" y="4651517"/>
            <a:ext cx="2057400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ru-RU" sz="4050" b="1" dirty="0">
                <a:solidFill>
                  <a:srgbClr val="C00000"/>
                </a:solidFill>
                <a:latin typeface="Corbel" panose="020B0503020204020204" pitchFamily="34" charset="0"/>
              </a:rPr>
              <a:t>15</a:t>
            </a:r>
            <a:r>
              <a:rPr lang="ru-RU" sz="3300" b="1" dirty="0">
                <a:solidFill>
                  <a:srgbClr val="C00000"/>
                </a:solidFill>
                <a:latin typeface="Corbel" panose="020B0503020204020204" pitchFamily="34" charset="0"/>
              </a:rPr>
              <a:t> </a:t>
            </a:r>
            <a:endParaRPr lang="ru-RU" sz="1350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algn="ctr" defTabSz="685800"/>
            <a:r>
              <a:rPr lang="ru-RU" sz="3300" b="1" dirty="0">
                <a:solidFill>
                  <a:srgbClr val="C00000"/>
                </a:solidFill>
                <a:latin typeface="Corbel" panose="020B0503020204020204" pitchFamily="34" charset="0"/>
              </a:rPr>
              <a:t>минут</a:t>
            </a:r>
            <a:endParaRPr sz="1350" dirty="0">
              <a:solidFill>
                <a:prstClr val="black"/>
              </a:solidFill>
              <a:latin typeface="Gill Sans MT" panose="020B0502020104020203"/>
            </a:endParaRPr>
          </a:p>
        </p:txBody>
      </p:sp>
      <p:sp>
        <p:nvSpPr>
          <p:cNvPr id="9" name="Стрелка: вправо 5"/>
          <p:cNvSpPr/>
          <p:nvPr/>
        </p:nvSpPr>
        <p:spPr>
          <a:xfrm flipH="1">
            <a:off x="5914999" y="4651518"/>
            <a:ext cx="2298653" cy="1275906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/>
            <a:r>
              <a:rPr lang="en-US" sz="1350" b="1" dirty="0" err="1">
                <a:solidFill>
                  <a:srgbClr val="7A2A08"/>
                </a:solidFill>
                <a:latin typeface="Century Gothic"/>
              </a:rPr>
              <a:t>выпускник</a:t>
            </a:r>
            <a:r>
              <a:rPr lang="en-US" sz="1350" b="1" dirty="0">
                <a:solidFill>
                  <a:srgbClr val="7A2A08"/>
                </a:solidFill>
                <a:latin typeface="Gill Sans MT" panose="020B0502020104020203"/>
              </a:rPr>
              <a:t> </a:t>
            </a:r>
            <a:r>
              <a:rPr lang="en-US" sz="1350" b="1" dirty="0">
                <a:solidFill>
                  <a:srgbClr val="7A2A08"/>
                </a:solidFill>
                <a:latin typeface="Century Gothic"/>
              </a:rPr>
              <a:t>9 </a:t>
            </a:r>
            <a:r>
              <a:rPr lang="en-US" sz="1350" b="1" dirty="0" err="1">
                <a:solidFill>
                  <a:srgbClr val="7A2A08"/>
                </a:solidFill>
                <a:latin typeface="Century Gothic"/>
              </a:rPr>
              <a:t>класса</a:t>
            </a:r>
            <a:r>
              <a:rPr lang="en-US" sz="1350" b="1" dirty="0">
                <a:solidFill>
                  <a:srgbClr val="7A2A08"/>
                </a:solidFill>
                <a:latin typeface="Century Gothic"/>
              </a:rPr>
              <a:t> </a:t>
            </a:r>
            <a:r>
              <a:rPr lang="en-US" sz="1350" dirty="0">
                <a:solidFill>
                  <a:prstClr val="white"/>
                </a:solidFill>
                <a:latin typeface="Gill Sans MT" panose="020B0502020104020203"/>
              </a:rPr>
              <a:t/>
            </a:r>
            <a:br>
              <a:rPr lang="en-US" sz="1350" dirty="0">
                <a:solidFill>
                  <a:prstClr val="white"/>
                </a:solidFill>
                <a:latin typeface="Gill Sans MT" panose="020B0502020104020203"/>
              </a:rPr>
            </a:br>
            <a:r>
              <a:rPr lang="en-US" sz="1350" b="1" dirty="0" err="1">
                <a:solidFill>
                  <a:srgbClr val="7A2A08"/>
                </a:solidFill>
                <a:latin typeface="Century Gothic"/>
              </a:rPr>
              <a:t>вправе</a:t>
            </a:r>
            <a:r>
              <a:rPr lang="en-US" sz="1350" b="1" dirty="0">
                <a:solidFill>
                  <a:srgbClr val="7A2A08"/>
                </a:solidFill>
                <a:latin typeface="Century Gothic"/>
              </a:rPr>
              <a:t> </a:t>
            </a:r>
            <a:r>
              <a:rPr lang="en-US" sz="1350" b="1" dirty="0" err="1">
                <a:solidFill>
                  <a:srgbClr val="7A2A08"/>
                </a:solidFill>
                <a:latin typeface="Century Gothic"/>
              </a:rPr>
              <a:t>готовиться</a:t>
            </a:r>
            <a:r>
              <a:rPr lang="en-US" sz="1350" b="1" dirty="0">
                <a:solidFill>
                  <a:srgbClr val="7A2A08"/>
                </a:solidFill>
                <a:latin typeface="Century Gothic"/>
              </a:rPr>
              <a:t> </a:t>
            </a:r>
            <a:r>
              <a:rPr lang="en-US" sz="1350" dirty="0">
                <a:solidFill>
                  <a:prstClr val="white"/>
                </a:solidFill>
                <a:latin typeface="Gill Sans MT" panose="020B0502020104020203"/>
              </a:rPr>
              <a:t/>
            </a:r>
            <a:br>
              <a:rPr lang="en-US" sz="1350" dirty="0">
                <a:solidFill>
                  <a:prstClr val="white"/>
                </a:solidFill>
                <a:latin typeface="Gill Sans MT" panose="020B0502020104020203"/>
              </a:rPr>
            </a:br>
            <a:r>
              <a:rPr lang="en-US" sz="1350" b="1" dirty="0">
                <a:solidFill>
                  <a:srgbClr val="7A2A08"/>
                </a:solidFill>
                <a:latin typeface="Century Gothic"/>
              </a:rPr>
              <a:t>и </a:t>
            </a:r>
            <a:r>
              <a:rPr lang="en-US" sz="1350" b="1" dirty="0" err="1">
                <a:solidFill>
                  <a:srgbClr val="7A2A08"/>
                </a:solidFill>
                <a:latin typeface="Century Gothic"/>
              </a:rPr>
              <a:t>отвечать</a:t>
            </a:r>
            <a:endParaRPr lang="en-US" sz="1350" b="1" dirty="0" err="1">
              <a:solidFill>
                <a:srgbClr val="7A2A08"/>
              </a:solidFill>
              <a:latin typeface="Gill Sans MT" panose="020B0502020104020203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3009" y="620688"/>
            <a:ext cx="83151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ru-RU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итогового устного собеседования по русскому языку</a:t>
            </a:r>
            <a:endParaRPr lang="ru-RU" sz="2700" b="1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785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2">
            <a:extLst>
              <a:ext uri="{FF2B5EF4-FFF2-40B4-BE49-F238E27FC236}">
                <a16:creationId xmlns="" xmlns:a16="http://schemas.microsoft.com/office/drawing/2014/main" id="{30287A8C-8522-4BB3-B209-0DBE132B33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276872"/>
            <a:ext cx="8280920" cy="345069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altLang="ru-RU" sz="2800" dirty="0"/>
              <a:t> Итоговое собеседование как </a:t>
            </a:r>
            <a:r>
              <a:rPr lang="ru-RU" altLang="ru-RU" sz="2800" b="1" dirty="0">
                <a:solidFill>
                  <a:srgbClr val="FF0000"/>
                </a:solidFill>
              </a:rPr>
              <a:t>допуск к ОГЭ </a:t>
            </a:r>
            <a:r>
              <a:rPr lang="ru-RU" altLang="ru-RU" sz="2800" dirty="0"/>
              <a:t>выпускники 9 классов будут сдавать </a:t>
            </a:r>
            <a:r>
              <a:rPr lang="ru-RU" altLang="ru-RU" sz="2800" b="1" dirty="0"/>
              <a:t>в своих школах</a:t>
            </a:r>
            <a:r>
              <a:rPr lang="ru-RU" altLang="ru-RU" sz="2800" dirty="0"/>
              <a:t>. Оценка </a:t>
            </a:r>
            <a:r>
              <a:rPr lang="ru-RU" altLang="ru-RU" sz="2800" b="1" dirty="0"/>
              <a:t>по системе «зачет»/«незачет»</a:t>
            </a:r>
            <a:r>
              <a:rPr lang="ru-RU" altLang="ru-RU" sz="2800" dirty="0"/>
              <a:t>. 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altLang="ru-RU" sz="2800" dirty="0"/>
              <a:t>Итоговое собеседование по русскому языку состоит из четырёх заданий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altLang="ru-RU" sz="2800" dirty="0"/>
              <a:t>Задания 1 и 2 выполняются с использованием одного текста.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altLang="ru-RU" sz="2800" b="1" dirty="0"/>
              <a:t>Задание 1 </a:t>
            </a:r>
            <a:r>
              <a:rPr lang="ru-RU" altLang="ru-RU" sz="2800" dirty="0"/>
              <a:t>– чтение вслух небольшого текста. Время на подготовку –2 минуты.</a:t>
            </a:r>
          </a:p>
          <a:p>
            <a:endParaRPr lang="ru-RU" altLang="ru-RU" sz="2400" dirty="0"/>
          </a:p>
          <a:p>
            <a:endParaRPr lang="ru-RU" altLang="ru-RU" dirty="0"/>
          </a:p>
        </p:txBody>
      </p:sp>
      <p:sp>
        <p:nvSpPr>
          <p:cNvPr id="10242" name="Заголовок 1">
            <a:extLst>
              <a:ext uri="{FF2B5EF4-FFF2-40B4-BE49-F238E27FC236}">
                <a16:creationId xmlns="" xmlns:a16="http://schemas.microsoft.com/office/drawing/2014/main" id="{F2A379DA-4ACE-48E2-ABE3-0DB01943C2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4000" dirty="0"/>
              <a:t>Итоговое собеседование по русскому языку как допуск к ОГЭ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Объект 2">
            <a:extLst>
              <a:ext uri="{FF2B5EF4-FFF2-40B4-BE49-F238E27FC236}">
                <a16:creationId xmlns="" xmlns:a16="http://schemas.microsoft.com/office/drawing/2014/main" id="{D801F122-A725-484F-8ADB-17F1387B29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5895" y="2180497"/>
            <a:ext cx="8272211" cy="4560871"/>
          </a:xfrm>
        </p:spPr>
        <p:txBody>
          <a:bodyPr/>
          <a:lstStyle/>
          <a:p>
            <a:pPr algn="just"/>
            <a:r>
              <a:rPr lang="ru-RU" altLang="ru-RU" sz="2400" b="1" u="sng" dirty="0"/>
              <a:t>1</a:t>
            </a:r>
            <a:r>
              <a:rPr lang="ru-RU" altLang="ru-RU" sz="2400" b="1" u="sng" dirty="0">
                <a:solidFill>
                  <a:schemeClr val="tx1"/>
                </a:solidFill>
              </a:rPr>
              <a:t>. Изменилась формулировка задания №2.</a:t>
            </a:r>
          </a:p>
          <a:p>
            <a:pPr algn="just"/>
            <a:r>
              <a:rPr lang="ru-RU" altLang="ru-RU" sz="2400" dirty="0">
                <a:solidFill>
                  <a:schemeClr val="tx1"/>
                </a:solidFill>
              </a:rPr>
              <a:t>Как известно, итоговое собеседование - это работа с текстами. Первое задание включает в себя именно выразительное чтение текста. И это задание не изменилось. А вот следующее задание поменялось кардинально. </a:t>
            </a:r>
            <a:r>
              <a:rPr lang="ru-RU" altLang="ru-RU" sz="2400" dirty="0" smtClean="0">
                <a:solidFill>
                  <a:schemeClr val="tx1"/>
                </a:solidFill>
              </a:rPr>
              <a:t>С </a:t>
            </a:r>
            <a:r>
              <a:rPr lang="ru-RU" altLang="ru-RU" sz="2400" dirty="0">
                <a:solidFill>
                  <a:schemeClr val="tx1"/>
                </a:solidFill>
              </a:rPr>
              <a:t>2020 </a:t>
            </a:r>
            <a:r>
              <a:rPr lang="ru-RU" altLang="ru-RU" sz="2400" dirty="0" smtClean="0">
                <a:solidFill>
                  <a:schemeClr val="tx1"/>
                </a:solidFill>
              </a:rPr>
              <a:t>года </a:t>
            </a:r>
            <a:r>
              <a:rPr lang="ru-RU" altLang="ru-RU" sz="2400" u="sng" dirty="0">
                <a:solidFill>
                  <a:schemeClr val="tx1"/>
                </a:solidFill>
              </a:rPr>
              <a:t>к слову пересказ добавилось прилагательное "подробный</a:t>
            </a:r>
            <a:r>
              <a:rPr lang="ru-RU" altLang="ru-RU" sz="2400" dirty="0">
                <a:solidFill>
                  <a:schemeClr val="tx1"/>
                </a:solidFill>
              </a:rPr>
              <a:t>", то есть теперь главное условие получения 5 максимальных баллов за задание №2 является </a:t>
            </a:r>
            <a:r>
              <a:rPr lang="ru-RU" altLang="ru-RU" sz="2400" b="1" dirty="0">
                <a:solidFill>
                  <a:schemeClr val="tx1"/>
                </a:solidFill>
              </a:rPr>
              <a:t>пересказ, близкий к тексту</a:t>
            </a:r>
            <a:r>
              <a:rPr lang="ru-RU" altLang="ru-RU" sz="2400" dirty="0">
                <a:solidFill>
                  <a:schemeClr val="tx1"/>
                </a:solidFill>
              </a:rPr>
              <a:t>. Степень подробности пересказа не уточняется, главный упор на сохранение в пересказе всех </a:t>
            </a:r>
            <a:r>
              <a:rPr lang="ru-RU" altLang="ru-RU" sz="2400" dirty="0" err="1">
                <a:solidFill>
                  <a:schemeClr val="tx1"/>
                </a:solidFill>
              </a:rPr>
              <a:t>микротем</a:t>
            </a:r>
            <a:r>
              <a:rPr lang="ru-RU" altLang="ru-RU" sz="2400" dirty="0">
                <a:solidFill>
                  <a:schemeClr val="tx1"/>
                </a:solidFill>
              </a:rPr>
              <a:t> текста.</a:t>
            </a:r>
          </a:p>
          <a:p>
            <a:pPr algn="just"/>
            <a:endParaRPr lang="ru-RU" altLang="ru-RU" sz="2000" dirty="0">
              <a:solidFill>
                <a:schemeClr val="tx1"/>
              </a:solidFill>
            </a:endParaRPr>
          </a:p>
          <a:p>
            <a:endParaRPr lang="ru-RU" altLang="ru-RU" dirty="0"/>
          </a:p>
        </p:txBody>
      </p:sp>
      <p:sp>
        <p:nvSpPr>
          <p:cNvPr id="11266" name="Заголовок 1">
            <a:extLst>
              <a:ext uri="{FF2B5EF4-FFF2-40B4-BE49-F238E27FC236}">
                <a16:creationId xmlns="" xmlns:a16="http://schemas.microsoft.com/office/drawing/2014/main" id="{827A8FC7-3A59-496D-A829-C4257729FC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8640638" cy="136869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800" b="1" dirty="0"/>
              <a:t>Изменения в </a:t>
            </a:r>
            <a:r>
              <a:rPr lang="ru-RU" altLang="ru-RU" sz="2800" b="1" dirty="0" err="1"/>
              <a:t>КИМе</a:t>
            </a:r>
            <a:r>
              <a:rPr lang="ru-RU" altLang="ru-RU" sz="2800" b="1" dirty="0"/>
              <a:t> итогового собеседования </a:t>
            </a:r>
            <a:r>
              <a:rPr lang="ru-RU" altLang="ru-RU" sz="2800" b="1" dirty="0" smtClean="0"/>
              <a:t>с 2021 </a:t>
            </a:r>
            <a:r>
              <a:rPr lang="ru-RU" altLang="ru-RU" sz="2800" b="1" dirty="0"/>
              <a:t>года</a:t>
            </a:r>
            <a:r>
              <a:rPr lang="ru-RU" altLang="ru-RU" sz="2800" dirty="0"/>
              <a:t/>
            </a:r>
            <a:br>
              <a:rPr lang="ru-RU" altLang="ru-RU" sz="2800" dirty="0"/>
            </a:br>
            <a:endParaRPr lang="ru-RU" altLang="ru-RU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Объект 2">
            <a:extLst>
              <a:ext uri="{FF2B5EF4-FFF2-40B4-BE49-F238E27FC236}">
                <a16:creationId xmlns="" xmlns:a16="http://schemas.microsoft.com/office/drawing/2014/main" id="{B38F311B-9A9C-4F55-8154-EFB31C3734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2290" name="Заголовок 1">
            <a:extLst>
              <a:ext uri="{FF2B5EF4-FFF2-40B4-BE49-F238E27FC236}">
                <a16:creationId xmlns="" xmlns:a16="http://schemas.microsoft.com/office/drawing/2014/main" id="{D2D8E332-9265-4249-8958-0C3E29122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2292" name="Rectangle 1">
            <a:extLst>
              <a:ext uri="{FF2B5EF4-FFF2-40B4-BE49-F238E27FC236}">
                <a16:creationId xmlns="" xmlns:a16="http://schemas.microsoft.com/office/drawing/2014/main" id="{AEC444BB-788D-4D29-A9F6-309B85802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ru-RU" sz="1000" b="1" dirty="0">
                <a:solidFill>
                  <a:srgbClr val="657195"/>
                </a:solidFill>
                <a:latin typeface="Ubuntu"/>
              </a:rPr>
              <a:t>2. </a:t>
            </a:r>
            <a:r>
              <a:rPr lang="en-US" altLang="ru-RU" sz="1000" b="1" dirty="0" err="1">
                <a:solidFill>
                  <a:srgbClr val="657195"/>
                </a:solidFill>
                <a:latin typeface="Ubuntu"/>
              </a:rPr>
              <a:t>Внесены</a:t>
            </a:r>
            <a:r>
              <a:rPr lang="en-US" altLang="ru-RU" sz="1000" b="1" dirty="0">
                <a:solidFill>
                  <a:srgbClr val="657195"/>
                </a:solidFill>
                <a:latin typeface="Ubuntu"/>
              </a:rPr>
              <a:t> </a:t>
            </a:r>
            <a:r>
              <a:rPr lang="en-US" altLang="ru-RU" sz="1000" b="1" dirty="0" err="1">
                <a:solidFill>
                  <a:srgbClr val="657195"/>
                </a:solidFill>
                <a:latin typeface="Ubuntu"/>
              </a:rPr>
              <a:t>корректировки</a:t>
            </a:r>
            <a:r>
              <a:rPr lang="en-US" altLang="ru-RU" sz="1000" b="1" dirty="0">
                <a:solidFill>
                  <a:srgbClr val="657195"/>
                </a:solidFill>
                <a:latin typeface="Ubuntu"/>
              </a:rPr>
              <a:t> в </a:t>
            </a:r>
            <a:r>
              <a:rPr lang="en-US" altLang="ru-RU" sz="1000" b="1" dirty="0" err="1">
                <a:solidFill>
                  <a:srgbClr val="657195"/>
                </a:solidFill>
                <a:latin typeface="Ubuntu"/>
              </a:rPr>
              <a:t>критерии</a:t>
            </a:r>
            <a:r>
              <a:rPr lang="en-US" altLang="ru-RU" sz="1000" b="1" dirty="0">
                <a:solidFill>
                  <a:srgbClr val="657195"/>
                </a:solidFill>
                <a:latin typeface="Ubuntu"/>
              </a:rPr>
              <a:t> </a:t>
            </a:r>
            <a:r>
              <a:rPr lang="en-US" altLang="ru-RU" sz="1000" b="1" dirty="0" err="1">
                <a:solidFill>
                  <a:srgbClr val="657195"/>
                </a:solidFill>
                <a:latin typeface="Ubuntu"/>
              </a:rPr>
              <a:t>оценивания</a:t>
            </a:r>
            <a:r>
              <a:rPr lang="en-US" altLang="ru-RU" sz="1000" b="1" dirty="0">
                <a:solidFill>
                  <a:srgbClr val="657195"/>
                </a:solidFill>
                <a:latin typeface="Ubuntu"/>
              </a:rPr>
              <a:t> </a:t>
            </a:r>
            <a:r>
              <a:rPr lang="en-US" altLang="ru-RU" sz="1000" b="1" dirty="0" err="1">
                <a:solidFill>
                  <a:srgbClr val="657195"/>
                </a:solidFill>
                <a:latin typeface="Ubuntu"/>
              </a:rPr>
              <a:t>задания</a:t>
            </a:r>
            <a:r>
              <a:rPr lang="en-US" altLang="ru-RU" sz="1000" b="1" dirty="0">
                <a:solidFill>
                  <a:srgbClr val="657195"/>
                </a:solidFill>
                <a:latin typeface="Ubuntu"/>
              </a:rPr>
              <a:t> №2.</a:t>
            </a:r>
            <a:endParaRPr lang="en-US" altLang="ru-RU" sz="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ru-RU" sz="1000" b="1" dirty="0">
                <a:solidFill>
                  <a:srgbClr val="657195"/>
                </a:solidFill>
                <a:latin typeface="Ubuntu"/>
              </a:rPr>
              <a:t>  </a:t>
            </a:r>
            <a:r>
              <a:rPr lang="en-US" altLang="ru-RU" sz="46100" b="1" dirty="0">
                <a:solidFill>
                  <a:srgbClr val="657195"/>
                </a:solidFill>
                <a:latin typeface="Arial" panose="020B0604020202020204" pitchFamily="34" charset="0"/>
              </a:rPr>
              <a:t>      </a:t>
            </a:r>
            <a:endParaRPr lang="en-US" altLang="ru-RU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2293" name="Picture 2" descr="Итоговое собеседование 2020">
            <a:extLst>
              <a:ext uri="{FF2B5EF4-FFF2-40B4-BE49-F238E27FC236}">
                <a16:creationId xmlns="" xmlns:a16="http://schemas.microsoft.com/office/drawing/2014/main" id="{4A037099-D0D3-412F-BEC8-7578C7062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878522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Содержимое 2">
            <a:extLst>
              <a:ext uri="{FF2B5EF4-FFF2-40B4-BE49-F238E27FC236}">
                <a16:creationId xmlns="" xmlns:a16="http://schemas.microsoft.com/office/drawing/2014/main" id="{E36A5F81-7CEF-4B93-9B84-AAED3B32B0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88840"/>
            <a:ext cx="8435280" cy="475252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altLang="ru-RU" sz="3800" b="1" dirty="0"/>
              <a:t>В задании 2 </a:t>
            </a:r>
            <a:r>
              <a:rPr lang="ru-RU" altLang="ru-RU" sz="3800" dirty="0"/>
              <a:t>предлагается пересказать прочитанный текст, дополнив высказыванием. Время на подготовку – 1 минута.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altLang="ru-RU" sz="3800" b="1" dirty="0"/>
              <a:t>Задания 3 и 4 не связаны </a:t>
            </a:r>
            <a:r>
              <a:rPr lang="ru-RU" altLang="ru-RU" sz="3800" dirty="0"/>
              <a:t>с текстом, который читали и пересказывали, выполняя задания 1 и 2</a:t>
            </a:r>
            <a:r>
              <a:rPr lang="ru-RU" altLang="ru-RU" sz="3800" dirty="0" smtClean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altLang="ru-RU" sz="3800" b="1" dirty="0" smtClean="0"/>
              <a:t> </a:t>
            </a:r>
            <a:r>
              <a:rPr lang="ru-RU" altLang="ru-RU" sz="3800" b="1" dirty="0"/>
              <a:t>Изменены критерии оценивания правильности речи заданий №3 и №4</a:t>
            </a:r>
            <a:endParaRPr lang="ru-RU" altLang="ru-RU" sz="3800" dirty="0"/>
          </a:p>
          <a:p>
            <a:r>
              <a:rPr lang="ru-RU" altLang="ru-RU" dirty="0"/>
              <a:t/>
            </a:r>
            <a:br>
              <a:rPr lang="ru-RU" altLang="ru-RU" dirty="0"/>
            </a:br>
            <a:endParaRPr lang="ru-RU" altLang="ru-RU" dirty="0"/>
          </a:p>
        </p:txBody>
      </p:sp>
      <p:sp>
        <p:nvSpPr>
          <p:cNvPr id="13314" name="Заголовок 1">
            <a:extLst>
              <a:ext uri="{FF2B5EF4-FFF2-40B4-BE49-F238E27FC236}">
                <a16:creationId xmlns="" xmlns:a16="http://schemas.microsoft.com/office/drawing/2014/main" id="{77151C15-BB14-4681-8B72-DF278690F1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/>
              <a:t>Итоговое собеседование по русскому языку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Объект 2">
            <a:extLst>
              <a:ext uri="{FF2B5EF4-FFF2-40B4-BE49-F238E27FC236}">
                <a16:creationId xmlns="" xmlns:a16="http://schemas.microsoft.com/office/drawing/2014/main" id="{C9666788-DD84-43D3-9A0F-AAB4AAA007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4338" name="Заголовок 1">
            <a:extLst>
              <a:ext uri="{FF2B5EF4-FFF2-40B4-BE49-F238E27FC236}">
                <a16:creationId xmlns="" xmlns:a16="http://schemas.microsoft.com/office/drawing/2014/main" id="{34800D88-E89A-4A2A-B3A4-FCEFAC9EB1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4340" name="Picture 2" descr="Итоговое собеседование 2020">
            <a:extLst>
              <a:ext uri="{FF2B5EF4-FFF2-40B4-BE49-F238E27FC236}">
                <a16:creationId xmlns="" xmlns:a16="http://schemas.microsoft.com/office/drawing/2014/main" id="{DF371D97-51E9-4901-9D21-CE46E0504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Содержимое 2">
            <a:extLst>
              <a:ext uri="{FF2B5EF4-FFF2-40B4-BE49-F238E27FC236}">
                <a16:creationId xmlns="" xmlns:a16="http://schemas.microsoft.com/office/drawing/2014/main" id="{7BFFE5BE-0D0D-4481-8831-D0090F925B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54175"/>
            <a:ext cx="8435280" cy="52038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altLang="ru-RU" sz="2000" b="1" dirty="0"/>
              <a:t>В задании 3 </a:t>
            </a:r>
            <a:r>
              <a:rPr lang="ru-RU" altLang="ru-RU" sz="2000" dirty="0"/>
              <a:t>предлагается выбрать один из трёх предложенных вариантов беседы: описание фотографии, повествование на основе жизненного опыта, рассуждение по одной из сформулированных проблем.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ru-RU" altLang="ru-RU" sz="2000" b="1" dirty="0"/>
              <a:t>Время на подготовку – 1 минута.</a:t>
            </a:r>
          </a:p>
          <a:p>
            <a:pPr algn="just">
              <a:spcBef>
                <a:spcPts val="0"/>
              </a:spcBef>
              <a:buFontTx/>
              <a:buNone/>
            </a:pPr>
            <a:r>
              <a:rPr lang="ru-RU" altLang="ru-RU" sz="2000" u="sng" dirty="0"/>
              <a:t>В критерии РО добавлено условие получения 1 балла за речевое оформление</a:t>
            </a:r>
            <a:r>
              <a:rPr lang="ru-RU" altLang="ru-RU" sz="2000" dirty="0"/>
              <a:t>: участник собеседования может получить этот балл только если он допустил </a:t>
            </a:r>
            <a:r>
              <a:rPr lang="ru-RU" altLang="ru-RU" sz="2000" b="1" dirty="0"/>
              <a:t>не более трёх речевых ошибок</a:t>
            </a:r>
            <a:r>
              <a:rPr lang="ru-RU" altLang="ru-RU" sz="2000" dirty="0"/>
              <a:t>.</a:t>
            </a:r>
          </a:p>
          <a:p>
            <a:pPr>
              <a:spcBef>
                <a:spcPts val="0"/>
              </a:spcBef>
            </a:pPr>
            <a:r>
              <a:rPr lang="ru-RU" altLang="ru-RU" sz="2000" b="1" dirty="0"/>
              <a:t>В задании 4 </a:t>
            </a:r>
            <a:r>
              <a:rPr lang="ru-RU" altLang="ru-RU" sz="2000" dirty="0"/>
              <a:t>предлагается</a:t>
            </a:r>
            <a:r>
              <a:rPr lang="ru-RU" altLang="ru-RU" sz="2000" b="1" dirty="0"/>
              <a:t> </a:t>
            </a:r>
            <a:r>
              <a:rPr lang="ru-RU" altLang="ru-RU" sz="2000" dirty="0"/>
              <a:t>поучаствовать в беседе по теме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ru-RU" altLang="ru-RU" sz="2000" dirty="0"/>
              <a:t>     предыдущего задания.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ru-RU" altLang="ru-RU" sz="2000" dirty="0"/>
              <a:t>Общее время (включая время на подготовку) – 15 минут</a:t>
            </a:r>
          </a:p>
          <a:p>
            <a:pPr>
              <a:spcBef>
                <a:spcPts val="0"/>
              </a:spcBef>
            </a:pPr>
            <a:r>
              <a:rPr lang="ru-RU" altLang="ru-RU" sz="2000" b="1" dirty="0" smtClean="0"/>
              <a:t>С 202о года </a:t>
            </a:r>
            <a:r>
              <a:rPr lang="ru-RU" altLang="ru-RU" sz="2000" b="1" dirty="0"/>
              <a:t>максимальный балл за итоговое собеседование увеличен с 19 до 20</a:t>
            </a:r>
            <a:r>
              <a:rPr lang="ru-RU" altLang="ru-RU" sz="20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ru-RU" altLang="ru-RU" sz="2000" dirty="0" smtClean="0"/>
              <a:t> </a:t>
            </a:r>
            <a:r>
              <a:rPr lang="ru-RU" altLang="ru-RU" sz="2000" dirty="0"/>
              <a:t>Для получения зачёта за экзамен теперь надо набрать </a:t>
            </a:r>
            <a:r>
              <a:rPr lang="ru-RU" altLang="ru-RU" sz="2000" b="1" u="sng" dirty="0"/>
              <a:t>не 9, а не менее 10 баллов</a:t>
            </a:r>
            <a:r>
              <a:rPr lang="ru-RU" altLang="ru-RU" sz="2000" dirty="0"/>
              <a:t>.</a:t>
            </a:r>
            <a:endParaRPr lang="ru-RU" altLang="ru-RU" sz="2000" b="1" dirty="0">
              <a:solidFill>
                <a:srgbClr val="FF0000"/>
              </a:solidFill>
            </a:endParaRPr>
          </a:p>
        </p:txBody>
      </p:sp>
      <p:sp>
        <p:nvSpPr>
          <p:cNvPr id="15362" name="Заголовок 1">
            <a:extLst>
              <a:ext uri="{FF2B5EF4-FFF2-40B4-BE49-F238E27FC236}">
                <a16:creationId xmlns="" xmlns:a16="http://schemas.microsoft.com/office/drawing/2014/main" id="{3FE8FA8B-96EE-4CF4-AE6C-E588C8151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077200" cy="582613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/>
              <a:t>Итоговое собеседование по русскому языку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60648"/>
            <a:ext cx="9144000" cy="504056"/>
          </a:xfrm>
          <a:prstGeom prst="rect">
            <a:avLst/>
          </a:prstGeom>
          <a:solidFill>
            <a:srgbClr val="2020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9512" y="83671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D22EF"/>
                </a:solidFill>
                <a:latin typeface="Arial" pitchFamily="34" charset="0"/>
                <a:cs typeface="Arial" pitchFamily="34" charset="0"/>
              </a:rPr>
              <a:t>Нормативные правовые акты, </a:t>
            </a:r>
          </a:p>
          <a:p>
            <a:pPr algn="ctr"/>
            <a:r>
              <a:rPr lang="ru-RU" sz="2400" b="1" dirty="0">
                <a:solidFill>
                  <a:srgbClr val="1D22EF"/>
                </a:solidFill>
                <a:latin typeface="Arial" pitchFamily="34" charset="0"/>
                <a:cs typeface="Arial" pitchFamily="34" charset="0"/>
              </a:rPr>
              <a:t>определяющие порядок подготовки и проведения ГИА</a:t>
            </a:r>
          </a:p>
          <a:p>
            <a:pPr algn="ctr"/>
            <a:endParaRPr lang="ru-RU" sz="2400" b="1" dirty="0">
              <a:solidFill>
                <a:srgbClr val="1D22E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998779"/>
            <a:ext cx="8712968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2800" b="1" u="sng" dirty="0"/>
              <a:t>Федеральный закон  от 29.12.2012 № 273-ФЗ «Об образовании в Российской Федерации»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u="sng" dirty="0"/>
              <a:t>-приказ </a:t>
            </a:r>
            <a:r>
              <a:rPr lang="ru-RU" sz="2800" b="1" u="sng" dirty="0" err="1"/>
              <a:t>Минобрнауки</a:t>
            </a:r>
            <a:r>
              <a:rPr lang="ru-RU" sz="2800" b="1" u="sng" dirty="0"/>
              <a:t> России от 07.11.2018 № 189/1513 </a:t>
            </a:r>
            <a:r>
              <a:rPr lang="ru-RU" sz="2800" b="1" dirty="0"/>
              <a:t>«Об утверждении Порядка проведения государственной итоговой аттестации по образовательным программам  основного общего образования»</a:t>
            </a:r>
          </a:p>
          <a:p>
            <a:pPr algn="just"/>
            <a:endParaRPr lang="ru-RU" sz="1700" b="1" dirty="0"/>
          </a:p>
          <a:p>
            <a:pPr algn="just"/>
            <a:endParaRPr lang="ru-RU" sz="1700" b="1" dirty="0"/>
          </a:p>
          <a:p>
            <a:pPr algn="just"/>
            <a:endParaRPr lang="ru-RU" sz="1700" b="1" dirty="0"/>
          </a:p>
          <a:p>
            <a:pPr algn="just"/>
            <a:endParaRPr lang="ru-RU" sz="1700" b="1" dirty="0"/>
          </a:p>
          <a:p>
            <a:pPr algn="just"/>
            <a:endParaRPr lang="ru-RU" sz="1700" b="1" dirty="0"/>
          </a:p>
        </p:txBody>
      </p:sp>
    </p:spTree>
    <p:extLst>
      <p:ext uri="{BB962C8B-B14F-4D97-AF65-F5344CB8AC3E}">
        <p14:creationId xmlns:p14="http://schemas.microsoft.com/office/powerpoint/2010/main" val="15655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17A9C18-180D-48CE-B8C1-53EB49073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052736"/>
            <a:ext cx="8077200" cy="6067425"/>
          </a:xfrm>
        </p:spPr>
        <p:txBody>
          <a:bodyPr/>
          <a:lstStyle/>
          <a:p>
            <a:pPr algn="just">
              <a:defRPr/>
            </a:pPr>
            <a:endParaRPr lang="ru-RU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2000" u="sng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Ужесточение требований к выполнению задания №2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 самом деле, компенсированы добавлением ещё одного балла за 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при пересказе </a:t>
            </a:r>
            <a:r>
              <a:rPr lang="ru-RU" sz="2000" b="1" u="sng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микротем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текста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Добавление условия в Критерий РО - это новый риск потерять балл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Несмотря на кажущуюся простоту заданий и временные рамки в 15 минут, многие школьники допускают ошибки из-за колоссального волнения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Именно поэтому к итоговому собеседованию необходимо начинать готовиться как можно раньше, отрабатывая все навыки работы с текстами и карточками, чтобы к февралю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года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 абсолютно уверенным в том, что выполнение каждого задания не вызывает никаких сложностей и доведено до автоматизма.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Содержимое 2">
            <a:extLst>
              <a:ext uri="{FF2B5EF4-FFF2-40B4-BE49-F238E27FC236}">
                <a16:creationId xmlns="" xmlns:a16="http://schemas.microsoft.com/office/drawing/2014/main" id="{8247B85C-50AC-47FA-9A63-3B42C2ED8D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5895" y="2180497"/>
            <a:ext cx="8272211" cy="4488863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altLang="ru-RU" sz="2000" dirty="0"/>
              <a:t>    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 аналогии со схемой проведения итогового сочинения в 11 классах </a:t>
            </a:r>
            <a:r>
              <a:rPr lang="ru-RU" altLang="ru-RU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9-х классов 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будет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предусмотрено </a:t>
            </a:r>
          </a:p>
          <a:p>
            <a:pPr algn="ctr">
              <a:buFontTx/>
              <a:buNone/>
            </a:pPr>
            <a: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даты </a:t>
            </a:r>
            <a:r>
              <a:rPr lang="ru-RU" alt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 прохождения устного собеседования </a:t>
            </a:r>
          </a:p>
          <a:p>
            <a:pPr algn="ctr">
              <a:buFontTx/>
              <a:buNone/>
            </a:pPr>
            <a:r>
              <a:rPr lang="ru-RU" alt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вторая </a:t>
            </a:r>
            <a:r>
              <a:rPr lang="ru-RU" alt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среда  февраля </a:t>
            </a:r>
            <a:r>
              <a:rPr lang="ru-RU" alt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alt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февраля</a:t>
            </a:r>
            <a:r>
              <a:rPr lang="ru-RU" alt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 </a:t>
            </a:r>
          </a:p>
          <a:p>
            <a:pPr algn="ctr"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вторая среда марта </a:t>
            </a:r>
            <a:r>
              <a:rPr lang="ru-RU" alt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ru-RU" alt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марта</a:t>
            </a:r>
            <a:r>
              <a:rPr lang="ru-RU" alt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</a:p>
          <a:p>
            <a:pPr algn="ctr"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рабочий понедельник мая (</a:t>
            </a:r>
            <a:r>
              <a:rPr lang="ru-RU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ru-RU" alt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мая</a:t>
            </a:r>
            <a:r>
              <a:rPr lang="ru-RU" alt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alt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alt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</a:p>
          <a:p>
            <a:pPr algn="ctr"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 школьников есть две попытки его пересдать при получении незачета, либо возможность пройти устное собеседование в один из дополнительных дней, если кто-то не явился по уважительной причине</a:t>
            </a:r>
          </a:p>
        </p:txBody>
      </p:sp>
      <p:sp>
        <p:nvSpPr>
          <p:cNvPr id="18434" name="Заголовок 1">
            <a:extLst>
              <a:ext uri="{FF2B5EF4-FFF2-40B4-BE49-F238E27FC236}">
                <a16:creationId xmlns="" xmlns:a16="http://schemas.microsoft.com/office/drawing/2014/main" id="{8CBFE0DE-3007-427C-AD76-70BABEA362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3600"/>
              <a:t>Сроки проведения итогового собеседования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Содержимое 2">
            <a:extLst>
              <a:ext uri="{FF2B5EF4-FFF2-40B4-BE49-F238E27FC236}">
                <a16:creationId xmlns="" xmlns:a16="http://schemas.microsoft.com/office/drawing/2014/main" id="{43EC2080-9F38-4927-A3B7-43403D478A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052513"/>
            <a:ext cx="8569325" cy="5472112"/>
          </a:xfrm>
        </p:spPr>
        <p:txBody>
          <a:bodyPr/>
          <a:lstStyle/>
          <a:p>
            <a:endParaRPr lang="ru-RU" altLang="ru-RU"/>
          </a:p>
          <a:p>
            <a:endParaRPr lang="ru-RU" altLang="ru-RU"/>
          </a:p>
          <a:p>
            <a:pPr>
              <a:buFontTx/>
              <a:buNone/>
            </a:pPr>
            <a:endParaRPr lang="ru-RU" altLang="ru-RU"/>
          </a:p>
          <a:p>
            <a:endParaRPr lang="ru-RU" altLang="ru-RU"/>
          </a:p>
          <a:p>
            <a:pPr>
              <a:buFontTx/>
              <a:buNone/>
            </a:pPr>
            <a:endParaRPr lang="ru-RU" altLang="ru-RU"/>
          </a:p>
        </p:txBody>
      </p:sp>
      <p:sp>
        <p:nvSpPr>
          <p:cNvPr id="19458" name="Заголовок 1">
            <a:extLst>
              <a:ext uri="{FF2B5EF4-FFF2-40B4-BE49-F238E27FC236}">
                <a16:creationId xmlns="" xmlns:a16="http://schemas.microsoft.com/office/drawing/2014/main" id="{9B0A6203-99A4-4725-94D0-EA9AE604B5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671301"/>
            <a:ext cx="8229600" cy="417512"/>
          </a:xfrm>
        </p:spPr>
        <p:txBody>
          <a:bodyPr>
            <a:normAutofit fontScale="90000"/>
          </a:bodyPr>
          <a:lstStyle/>
          <a:p>
            <a:r>
              <a:rPr lang="ru-RU" altLang="ru-RU" dirty="0"/>
              <a:t>Коммуникативные задачи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FD546BEF-A428-4014-A1BD-B01493558B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409891"/>
              </p:ext>
            </p:extLst>
          </p:nvPr>
        </p:nvGraphicFramePr>
        <p:xfrm>
          <a:off x="250825" y="1484784"/>
          <a:ext cx="8893175" cy="5256584"/>
        </p:xfrm>
        <a:graphic>
          <a:graphicData uri="http://schemas.openxmlformats.org/drawingml/2006/table">
            <a:tbl>
              <a:tblPr/>
              <a:tblGrid>
                <a:gridCol w="33997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934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23943">
                <a:tc>
                  <a:txBody>
                    <a:bodyPr/>
                    <a:lstStyle/>
                    <a:p>
                      <a:r>
                        <a:rPr lang="ru-RU" sz="18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Задание 1</a:t>
                      </a:r>
                      <a:endParaRPr lang="ru-RU" sz="18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Чтение текста вслух </a:t>
                      </a: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/>
                        <a:t>Осознанно и правильно </a:t>
                      </a:r>
                      <a:r>
                        <a:rPr lang="ru-RU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передать замысел автора </a:t>
                      </a:r>
                      <a:r>
                        <a:rPr lang="ru-RU" sz="16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слушателям в соответствии</a:t>
                      </a:r>
                      <a:r>
                        <a:rPr lang="ru-RU" sz="16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с пунктуационными знаками.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108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Задание 2</a:t>
                      </a:r>
                      <a:endParaRPr lang="ru-RU" sz="18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Пересказ прочитанного текста с привлечением дополнительной информации </a:t>
                      </a: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Сохранить все основные  микротемы исходного текста и уместно, логично  включить в него</a:t>
                      </a:r>
                      <a:r>
                        <a:rPr lang="ru-RU" sz="1600" b="1" baseline="0" dirty="0"/>
                        <a:t> </a:t>
                      </a:r>
                      <a:r>
                        <a:rPr lang="ru-RU" sz="1600" b="1" dirty="0"/>
                        <a:t>во время пересказа приведённое высказывание.</a:t>
                      </a: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38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Задание 3</a:t>
                      </a:r>
                      <a:endParaRPr lang="ru-RU" sz="18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устного монологического высказывания по одной из выбранных тем беседы </a:t>
                      </a: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b="1" dirty="0"/>
                        <a:t> Описать фотографию, раскрыв тему в полном объёме;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b="1" dirty="0"/>
                        <a:t> рассказать о своём личном жизненном</a:t>
                      </a:r>
                      <a:r>
                        <a:rPr lang="ru-RU" sz="1600" b="1" baseline="0" dirty="0"/>
                        <a:t> опыте, </a:t>
                      </a:r>
                      <a:r>
                        <a:rPr lang="ru-RU" sz="1600" b="1" dirty="0"/>
                        <a:t>раскрыв тему в полном объёме</a:t>
                      </a:r>
                      <a:r>
                        <a:rPr lang="ru-RU" sz="1600" b="1" baseline="0" dirty="0"/>
                        <a:t>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b="1" dirty="0"/>
                        <a:t>дать</a:t>
                      </a:r>
                      <a:r>
                        <a:rPr lang="ru-RU" sz="1600" b="1" baseline="0" dirty="0"/>
                        <a:t> полный</a:t>
                      </a:r>
                      <a:r>
                        <a:rPr lang="ru-RU" sz="1600" b="1" dirty="0"/>
                        <a:t> ответ на поставленный проблемный вопрос, аргументировав  свою точку зрения;</a:t>
                      </a:r>
                      <a:r>
                        <a:rPr lang="ru-RU" sz="1600" b="1" baseline="0" dirty="0"/>
                        <a:t> дать полные ответы на вопросы плана.</a:t>
                      </a:r>
                      <a:endParaRPr lang="ru-RU" sz="1600" b="1" dirty="0"/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049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Задание 4</a:t>
                      </a:r>
                    </a:p>
                    <a:p>
                      <a:r>
                        <a:rPr lang="ru-RU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диалоге с экзаменатором-собеседником </a:t>
                      </a: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Дать полные ответы на поставленные вопросы, изложить мысли логично, последовательно, используя разнообразные синтаксические конструкции</a:t>
                      </a:r>
                      <a:r>
                        <a:rPr lang="ru-RU" sz="16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, </a:t>
                      </a:r>
                      <a:r>
                        <a:rPr lang="ru-RU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богатство и точность словаря. </a:t>
                      </a:r>
                      <a:endParaRPr lang="ru-RU" sz="1600" b="1" dirty="0"/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Содержимое 2">
            <a:extLst>
              <a:ext uri="{FF2B5EF4-FFF2-40B4-BE49-F238E27FC236}">
                <a16:creationId xmlns="" xmlns:a16="http://schemas.microsoft.com/office/drawing/2014/main" id="{739D2CEE-3681-4D5F-8A07-C541BCD154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3074" y="980728"/>
            <a:ext cx="9036496" cy="58772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altLang="ru-RU" sz="2000" b="1" dirty="0"/>
              <a:t>Будут предложены тексты для </a:t>
            </a:r>
            <a:r>
              <a:rPr lang="ru-RU" altLang="ru-RU" sz="2000" b="1" dirty="0" smtClean="0"/>
              <a:t>чтения.</a:t>
            </a:r>
            <a:r>
              <a:rPr lang="ru-RU" altLang="ru-RU" sz="2000" b="1" dirty="0"/>
              <a:t> </a:t>
            </a:r>
            <a:r>
              <a:rPr lang="ru-RU" altLang="ru-RU" sz="2000" b="1" dirty="0" smtClean="0"/>
              <a:t>Текст </a:t>
            </a:r>
            <a:r>
              <a:rPr lang="ru-RU" altLang="ru-RU" sz="2000" b="1" dirty="0"/>
              <a:t>сопровождается иллюстрациями, которые помогут учащимся наиболее полно  сформировать представление о человеке – герое текста;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000" b="1" dirty="0"/>
              <a:t>объём текста варьируется в пределах </a:t>
            </a:r>
            <a:r>
              <a:rPr lang="ru-RU" altLang="ru-RU" sz="2000" b="1" dirty="0">
                <a:solidFill>
                  <a:srgbClr val="FF0000"/>
                </a:solidFill>
              </a:rPr>
              <a:t>170 – 180 слов</a:t>
            </a:r>
            <a:r>
              <a:rPr lang="ru-RU" altLang="ru-RU" sz="2000" b="1" dirty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000" b="1" dirty="0"/>
              <a:t>контролируются навыки техники осмысленного чтения: проверяется понимание экзаменуемым содержание читаемого, которое </a:t>
            </a:r>
            <a:r>
              <a:rPr lang="ru-RU" altLang="ru-RU" sz="2000" b="1" dirty="0">
                <a:solidFill>
                  <a:srgbClr val="FF0000"/>
                </a:solidFill>
              </a:rPr>
              <a:t>проявляется в оформлении фонетической стороны устной речи, темпе чтения, соответствии интонации знакам препинания  текста (</a:t>
            </a:r>
            <a:r>
              <a:rPr lang="ru-RU" altLang="ru-RU" sz="2000" b="1" dirty="0" err="1">
                <a:solidFill>
                  <a:srgbClr val="FF0000"/>
                </a:solidFill>
              </a:rPr>
              <a:t>паузация</a:t>
            </a:r>
            <a:r>
              <a:rPr lang="ru-RU" altLang="ru-RU" sz="2000" b="1" dirty="0">
                <a:solidFill>
                  <a:srgbClr val="FF0000"/>
                </a:solidFill>
              </a:rPr>
              <a:t>, словесное ударение, повышение-понижение громкости голоса),  соблюдении  орфоэпических и грамматических норм, отсутствии искажений слов;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000" b="1" dirty="0"/>
              <a:t>проверяются умения учащихся видеть и использовать при чтении графические символы,</a:t>
            </a:r>
            <a:r>
              <a:rPr lang="ru-RU" altLang="ru-RU" sz="2000" b="1" dirty="0">
                <a:solidFill>
                  <a:srgbClr val="FF0000"/>
                </a:solidFill>
              </a:rPr>
              <a:t> в частности знак ударения, </a:t>
            </a:r>
            <a:r>
              <a:rPr lang="ru-RU" altLang="ru-RU" sz="2000" b="1" dirty="0"/>
              <a:t>который сопровождает имена собственные и термины;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000" b="1" dirty="0"/>
              <a:t>текст содержит </a:t>
            </a:r>
            <a:r>
              <a:rPr lang="ru-RU" altLang="ru-RU" sz="2000" b="1" dirty="0">
                <a:solidFill>
                  <a:srgbClr val="FF0000"/>
                </a:solidFill>
              </a:rPr>
              <a:t>сложную грамматическую единицу – имя числительное</a:t>
            </a:r>
            <a:r>
              <a:rPr lang="ru-RU" altLang="ru-RU" sz="2000" b="1" dirty="0"/>
              <a:t>, которое представлено в цифровой  форме записи и использовано в одном из косвенных падежей, поэтому учащимся при чтении необходимо правильно его просклонять.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000" b="1" dirty="0"/>
              <a:t> На подготовку к заданию отводится 2 минуты. </a:t>
            </a:r>
            <a:endParaRPr lang="ru-RU" altLang="ru-RU" sz="2000" b="1" dirty="0">
              <a:solidFill>
                <a:srgbClr val="FF0000"/>
              </a:solidFill>
            </a:endParaRPr>
          </a:p>
        </p:txBody>
      </p:sp>
      <p:sp>
        <p:nvSpPr>
          <p:cNvPr id="20482" name="Заголовок 1">
            <a:extLst>
              <a:ext uri="{FF2B5EF4-FFF2-40B4-BE49-F238E27FC236}">
                <a16:creationId xmlns="" xmlns:a16="http://schemas.microsoft.com/office/drawing/2014/main" id="{D533C189-DACD-4326-875F-B240291B14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490537"/>
          </a:xfrm>
        </p:spPr>
        <p:txBody>
          <a:bodyPr>
            <a:noAutofit/>
          </a:bodyPr>
          <a:lstStyle/>
          <a:p>
            <a:r>
              <a:rPr lang="ru-RU" altLang="ru-RU" sz="2800" b="1" dirty="0"/>
              <a:t>Особенности задания 1 (чтение текста вслух)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="" xmlns:a16="http://schemas.microsoft.com/office/drawing/2014/main" id="{A3FC70B8-E66D-4F26-ACBA-DFAB0C8391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1052736"/>
            <a:ext cx="8496944" cy="554513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dirty="0">
                <a:solidFill>
                  <a:srgbClr val="FF0000"/>
                </a:solidFill>
              </a:rPr>
              <a:t>     </a:t>
            </a:r>
            <a:r>
              <a:rPr lang="ru-RU" altLang="ru-RU" b="1" dirty="0"/>
              <a:t>Сначала учащиеся должны прочитать задания к тексту, чтобы знать их заранее и читать текст целенаправленно! </a:t>
            </a:r>
            <a:endParaRPr lang="ru-RU" altLang="ru-RU" b="1" u="sng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b="1" u="sng" dirty="0">
                <a:solidFill>
                  <a:srgbClr val="FF0000"/>
                </a:solidFill>
              </a:rPr>
              <a:t>Последовательность подготовки к чтению:</a:t>
            </a:r>
          </a:p>
          <a:p>
            <a:pPr>
              <a:lnSpc>
                <a:spcPct val="80000"/>
              </a:lnSpc>
            </a:pPr>
            <a:r>
              <a:rPr lang="ru-RU" altLang="ru-RU" b="1" dirty="0">
                <a:solidFill>
                  <a:srgbClr val="FF0000"/>
                </a:solidFill>
              </a:rPr>
              <a:t>подчеркнуть слова со знаком ударения, имена, отчества, фамилии, сложные, </a:t>
            </a:r>
            <a:r>
              <a:rPr lang="ru-RU" altLang="ru-RU" b="1" dirty="0" err="1">
                <a:solidFill>
                  <a:srgbClr val="FF0000"/>
                </a:solidFill>
              </a:rPr>
              <a:t>динные</a:t>
            </a:r>
            <a:r>
              <a:rPr lang="ru-RU" altLang="ru-RU" b="1" dirty="0">
                <a:solidFill>
                  <a:srgbClr val="FF0000"/>
                </a:solidFill>
              </a:rPr>
              <a:t> и незнакомые слова;</a:t>
            </a:r>
          </a:p>
          <a:p>
            <a:pPr>
              <a:lnSpc>
                <a:spcPct val="80000"/>
              </a:lnSpc>
            </a:pPr>
            <a:r>
              <a:rPr lang="ru-RU" altLang="ru-RU" b="1" dirty="0">
                <a:solidFill>
                  <a:srgbClr val="FF0000"/>
                </a:solidFill>
              </a:rPr>
              <a:t>правильно употребить числительные;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b="1" u="sng" dirty="0">
                <a:solidFill>
                  <a:srgbClr val="FF0000"/>
                </a:solidFill>
              </a:rPr>
              <a:t>Последовательность подготовки к пересказу</a:t>
            </a:r>
            <a:r>
              <a:rPr lang="ru-RU" altLang="ru-RU" b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r>
              <a:rPr lang="ru-RU" altLang="ru-RU" b="1" dirty="0"/>
              <a:t> прочитать  текст и сформулировать его основную мысль;</a:t>
            </a:r>
          </a:p>
          <a:p>
            <a:pPr>
              <a:lnSpc>
                <a:spcPct val="80000"/>
              </a:lnSpc>
            </a:pPr>
            <a:r>
              <a:rPr lang="ru-RU" altLang="ru-RU" b="1" dirty="0">
                <a:solidFill>
                  <a:srgbClr val="FF0000"/>
                </a:solidFill>
              </a:rPr>
              <a:t>пронумеровать количество абзацев;</a:t>
            </a:r>
            <a:endParaRPr lang="ru-RU" altLang="ru-RU" b="1" dirty="0"/>
          </a:p>
          <a:p>
            <a:pPr>
              <a:lnSpc>
                <a:spcPct val="80000"/>
              </a:lnSpc>
            </a:pPr>
            <a:r>
              <a:rPr lang="ru-RU" altLang="ru-RU" b="1" dirty="0"/>
              <a:t>выделить ключевые слова,  главную  мысль  каждой </a:t>
            </a:r>
            <a:r>
              <a:rPr lang="ru-RU" altLang="ru-RU" b="1" dirty="0" err="1"/>
              <a:t>микротемы</a:t>
            </a:r>
            <a:r>
              <a:rPr lang="ru-RU" altLang="ru-RU" b="1" dirty="0"/>
              <a:t> текста;</a:t>
            </a:r>
          </a:p>
          <a:p>
            <a:pPr>
              <a:lnSpc>
                <a:spcPct val="80000"/>
              </a:lnSpc>
            </a:pPr>
            <a:r>
              <a:rPr lang="ru-RU" altLang="ru-RU" b="1" dirty="0"/>
              <a:t>установить </a:t>
            </a:r>
            <a:r>
              <a:rPr lang="ru-RU" altLang="ru-RU" b="1" dirty="0">
                <a:solidFill>
                  <a:srgbClr val="C00000"/>
                </a:solidFill>
              </a:rPr>
              <a:t>смысловые отношения </a:t>
            </a:r>
            <a:r>
              <a:rPr lang="ru-RU" altLang="ru-RU" b="1" dirty="0"/>
              <a:t>между частями текста и высказыванием;</a:t>
            </a:r>
          </a:p>
          <a:p>
            <a:pPr>
              <a:lnSpc>
                <a:spcPct val="80000"/>
              </a:lnSpc>
            </a:pPr>
            <a:r>
              <a:rPr lang="ru-RU" altLang="ru-RU" b="1" dirty="0"/>
              <a:t> пересказать  текст, логично и уместно включив приведённое высказывание</a:t>
            </a:r>
            <a:r>
              <a:rPr lang="ru-RU" altLang="ru-RU" dirty="0"/>
              <a:t>.</a:t>
            </a:r>
          </a:p>
        </p:txBody>
      </p:sp>
      <p:sp>
        <p:nvSpPr>
          <p:cNvPr id="21506" name="Rectangle 2">
            <a:extLst>
              <a:ext uri="{FF2B5EF4-FFF2-40B4-BE49-F238E27FC236}">
                <a16:creationId xmlns="" xmlns:a16="http://schemas.microsoft.com/office/drawing/2014/main" id="{0F44B6B8-2E70-4810-9323-F06DB34CF7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2950" cy="777875"/>
          </a:xfrm>
        </p:spPr>
        <p:txBody>
          <a:bodyPr>
            <a:normAutofit/>
          </a:bodyPr>
          <a:lstStyle/>
          <a:p>
            <a:r>
              <a:rPr lang="ru-RU" altLang="ru-RU" sz="3600" b="1"/>
              <a:t>Работаем с заданиями 1 и 2  КИМов</a:t>
            </a:r>
          </a:p>
        </p:txBody>
      </p:sp>
      <p:pic>
        <p:nvPicPr>
          <p:cNvPr id="21508" name="Picture 4" descr="shutterstock_129389150">
            <a:extLst>
              <a:ext uri="{FF2B5EF4-FFF2-40B4-BE49-F238E27FC236}">
                <a16:creationId xmlns="" xmlns:a16="http://schemas.microsoft.com/office/drawing/2014/main" id="{8DED6E8E-FAF3-49E5-B32D-A711FF67C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235354"/>
            <a:ext cx="1048944" cy="159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Содержимое 2">
            <a:extLst>
              <a:ext uri="{FF2B5EF4-FFF2-40B4-BE49-F238E27FC236}">
                <a16:creationId xmlns="" xmlns:a16="http://schemas.microsoft.com/office/drawing/2014/main" id="{B8254AAF-D465-40D5-A591-39D41B398D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7200799" cy="5073650"/>
          </a:xfrm>
        </p:spPr>
        <p:txBody>
          <a:bodyPr>
            <a:normAutofit/>
          </a:bodyPr>
          <a:lstStyle/>
          <a:p>
            <a:r>
              <a:rPr lang="ru-RU" altLang="ru-RU" b="1" dirty="0"/>
              <a:t>Медленный темп чтения, монотонная интонация; </a:t>
            </a:r>
          </a:p>
          <a:p>
            <a:r>
              <a:rPr lang="ru-RU" altLang="ru-RU" b="1" dirty="0"/>
              <a:t>неправильное прочтение окончания зависимого слова;</a:t>
            </a:r>
          </a:p>
          <a:p>
            <a:r>
              <a:rPr lang="ru-RU" altLang="ru-RU" b="1" dirty="0">
                <a:solidFill>
                  <a:srgbClr val="FF0000"/>
                </a:solidFill>
              </a:rPr>
              <a:t>искажение слов;</a:t>
            </a:r>
          </a:p>
          <a:p>
            <a:r>
              <a:rPr lang="ru-RU" altLang="ru-RU" b="1" dirty="0"/>
              <a:t>замена слов по смыслу;</a:t>
            </a:r>
          </a:p>
          <a:p>
            <a:r>
              <a:rPr lang="ru-RU" altLang="ru-RU" b="1" dirty="0">
                <a:solidFill>
                  <a:srgbClr val="FF0000"/>
                </a:solidFill>
              </a:rPr>
              <a:t>неправильная постановка ударения;</a:t>
            </a:r>
          </a:p>
          <a:p>
            <a:r>
              <a:rPr lang="ru-RU" altLang="ru-RU" b="1" dirty="0">
                <a:solidFill>
                  <a:srgbClr val="FF0000"/>
                </a:solidFill>
              </a:rPr>
              <a:t>неправильная грамматическая форма числительного в косвенном падеже.</a:t>
            </a:r>
          </a:p>
          <a:p>
            <a:r>
              <a:rPr lang="ru-RU" altLang="ru-RU" b="1" dirty="0"/>
              <a:t>замена целых слов по оптическому сходству.</a:t>
            </a:r>
          </a:p>
          <a:p>
            <a:r>
              <a:rPr lang="ru-RU" altLang="ru-RU" b="1" dirty="0"/>
              <a:t>Пропуски: а) слов; б) слогов; в) букв;</a:t>
            </a:r>
          </a:p>
          <a:p>
            <a:r>
              <a:rPr lang="ru-RU" altLang="ru-RU" b="1" dirty="0"/>
              <a:t>Перестановки: а) слов; б) слогов; в) букв и т.п.</a:t>
            </a:r>
          </a:p>
          <a:p>
            <a:endParaRPr lang="ru-RU" altLang="ru-RU" sz="2000" dirty="0"/>
          </a:p>
        </p:txBody>
      </p:sp>
      <p:sp>
        <p:nvSpPr>
          <p:cNvPr id="22530" name="Заголовок 1">
            <a:extLst>
              <a:ext uri="{FF2B5EF4-FFF2-40B4-BE49-F238E27FC236}">
                <a16:creationId xmlns="" xmlns:a16="http://schemas.microsoft.com/office/drawing/2014/main" id="{B65DA3DE-E75E-4A6B-8CD4-53C3E7660A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620713"/>
            <a:ext cx="8077200" cy="863600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b="1" dirty="0"/>
              <a:t>Типичные ошибки при чтении текста!</a:t>
            </a:r>
            <a:br>
              <a:rPr lang="ru-RU" altLang="ru-RU" sz="3600" b="1" dirty="0"/>
            </a:br>
            <a:endParaRPr lang="ru-RU" altLang="ru-RU" sz="3600" dirty="0"/>
          </a:p>
        </p:txBody>
      </p:sp>
      <p:pic>
        <p:nvPicPr>
          <p:cNvPr id="22532" name="Picture 5" descr="C:\Users\User\Desktop\картинки с шаттерстока\шаттерсток\shutterstock_155292143.jpg">
            <a:extLst>
              <a:ext uri="{FF2B5EF4-FFF2-40B4-BE49-F238E27FC236}">
                <a16:creationId xmlns="" xmlns:a16="http://schemas.microsoft.com/office/drawing/2014/main" id="{B0AD6542-37F5-4CFF-ACDB-067C368BE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619" y="2636912"/>
            <a:ext cx="178219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Содержимое 2">
            <a:extLst>
              <a:ext uri="{FF2B5EF4-FFF2-40B4-BE49-F238E27FC236}">
                <a16:creationId xmlns="" xmlns:a16="http://schemas.microsoft.com/office/drawing/2014/main" id="{0A7DC922-64E9-49F4-8FE5-BA9A9E3D2C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440" y="1268760"/>
            <a:ext cx="9088065" cy="5698098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altLang="ru-RU" sz="1800" dirty="0"/>
              <a:t>       </a:t>
            </a:r>
            <a:r>
              <a:rPr lang="ru-RU" altLang="ru-RU" sz="2000" b="1" dirty="0">
                <a:solidFill>
                  <a:schemeClr val="tx1"/>
                </a:solidFill>
              </a:rPr>
              <a:t>Пересказ – связное изложение прочитанного текста. Это средство развития речи на основе образца. Обучение пересказу способствует обогащению словарного запаса, развитию восприятия, памяти, внимания, мышления. Совершенствуется произношение, усваиваются нормы построения предложений и целого текста.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>
                <a:solidFill>
                  <a:schemeClr val="tx1"/>
                </a:solidFill>
              </a:rPr>
              <a:t>Объём задания для чтения на экзамене составляет 170-180 слов, поэтому  во втором задании учащимся будет предложено пересказать текст подробно, а также включить в него предложенное высказывание.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>
                <a:solidFill>
                  <a:schemeClr val="tx1"/>
                </a:solidFill>
              </a:rPr>
              <a:t> При подготовке к заданию экзаменуемый должен определить, в какой части текста использование высказывания логично и уместно.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>
                <a:solidFill>
                  <a:schemeClr val="tx1"/>
                </a:solidFill>
              </a:rPr>
              <a:t>Пересказ и включённое в него задание должны составлять цельный текст.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>
                <a:solidFill>
                  <a:schemeClr val="tx1"/>
                </a:solidFill>
              </a:rPr>
              <a:t>Высказывание должно быть введено любым из способов цитирования.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>
                <a:solidFill>
                  <a:schemeClr val="tx1"/>
                </a:solidFill>
              </a:rPr>
              <a:t>Экзаменуемый во время пересказа имеет право зачитать высказывание.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>
                <a:solidFill>
                  <a:schemeClr val="tx1"/>
                </a:solidFill>
              </a:rPr>
              <a:t>Время на подготовку составляет 1 минуту.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>
                <a:solidFill>
                  <a:schemeClr val="tx1"/>
                </a:solidFill>
              </a:rPr>
              <a:t>Учащийся, выполняя задание 1, уже обращался к данному тексту, работал с его содержанием, поэтому при подготовке к пересказу должен сосредоточиться на анализе высказывания и включении его в свой текст.</a:t>
            </a:r>
          </a:p>
        </p:txBody>
      </p:sp>
      <p:sp>
        <p:nvSpPr>
          <p:cNvPr id="20482" name="Заголовок 1">
            <a:extLst>
              <a:ext uri="{FF2B5EF4-FFF2-40B4-BE49-F238E27FC236}">
                <a16:creationId xmlns="" xmlns:a16="http://schemas.microsoft.com/office/drawing/2014/main" id="{1996DDD7-BB14-4EA0-BD4B-2ADCDDE110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229600" cy="64807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ru-RU" sz="2400" b="1" dirty="0"/>
              <a:t>Задание 2. Пересказ текста</a:t>
            </a:r>
            <a:br>
              <a:rPr lang="ru-RU" altLang="ru-RU" sz="2400" b="1" dirty="0"/>
            </a:br>
            <a:r>
              <a:rPr lang="ru-RU" altLang="ru-RU" sz="2400" dirty="0"/>
              <a:t>Особенности пересказа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="" xmlns:a16="http://schemas.microsoft.com/office/drawing/2014/main" id="{EF187E66-54F3-42D8-9A15-A14BABBFEE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ru-RU" altLang="ru-RU" dirty="0"/>
              <a:t>Способы цитирования</a:t>
            </a:r>
          </a:p>
        </p:txBody>
      </p:sp>
      <p:graphicFrame>
        <p:nvGraphicFramePr>
          <p:cNvPr id="13" name="Group 3">
            <a:extLst>
              <a:ext uri="{FF2B5EF4-FFF2-40B4-BE49-F238E27FC236}">
                <a16:creationId xmlns="" xmlns:a16="http://schemas.microsoft.com/office/drawing/2014/main" id="{D10CBD97-74DA-40C3-8F1A-B8738773E196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981075"/>
          <a:ext cx="8785225" cy="5510214"/>
        </p:xfrm>
        <a:graphic>
          <a:graphicData uri="http://schemas.openxmlformats.org/drawingml/2006/table">
            <a:tbl>
              <a:tblPr/>
              <a:tblGrid>
                <a:gridCol w="26644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207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579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Способы передачи чужой речи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Примеры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86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Предложения с прямой речью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6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одной из своих многочисленных книг Амосов писал: </a:t>
                      </a:r>
                      <a:r>
                        <a:rPr lang="ru-RU" sz="16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«Первобытный человек шагом почти не ходил, а бегал, как и все звери. Резервы, которые создала природа в человеке, существуют только до тех пор, пока человек максимально их использует. Но как только упражнения прекращаются, резервы тают. Попробуйте уложить здорового человека на месяц в постель, так, чтобы он ни на секунду не вставал, — получите инвалида, разучившегося ходить».</a:t>
                      </a:r>
                      <a:endParaRPr lang="ru-RU" sz="1600" b="1" i="1" dirty="0"/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06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Предложения с косвенной речью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Николай Михайлович считал, что </a:t>
                      </a:r>
                      <a:r>
                        <a:rPr kumimoji="0" 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резервы, данные человеку от природы,  существуют только до тех пор, пока он их использует. Неподвижный образ жизни превращает здорового человека в инвалида.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59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Предложения с вводными словами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По словам Амосова</a:t>
                      </a: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,  </a:t>
                      </a:r>
                      <a:r>
                        <a:rPr kumimoji="0" 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регулярное максимальное  </a:t>
                      </a:r>
                      <a:r>
                        <a:rPr kumimoji="0" 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использование  человеком природных </a:t>
                      </a:r>
                      <a:r>
                        <a:rPr kumimoji="0" 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резервов  </a:t>
                      </a:r>
                      <a:r>
                        <a:rPr kumimoji="0" 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помогает  ему долго оставаться здоровым, а неподвижность превращает его в инвалида. </a:t>
                      </a:r>
                      <a:endParaRPr kumimoji="0" 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Содержимое 2">
            <a:extLst>
              <a:ext uri="{FF2B5EF4-FFF2-40B4-BE49-F238E27FC236}">
                <a16:creationId xmlns="" xmlns:a16="http://schemas.microsoft.com/office/drawing/2014/main" id="{157BBD3A-6D63-49FB-BCC1-BB1DCA2EC9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981075"/>
            <a:ext cx="8785225" cy="5616575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endParaRPr lang="ru-RU" altLang="ru-RU" sz="1800" dirty="0" smtClean="0"/>
          </a:p>
          <a:p>
            <a:pPr>
              <a:buFont typeface="Wingdings" panose="05000000000000000000" pitchFamily="2" charset="2"/>
              <a:buChar char="ü"/>
            </a:pPr>
            <a:endParaRPr lang="ru-RU" altLang="ru-RU" sz="1800" dirty="0"/>
          </a:p>
          <a:p>
            <a:pPr>
              <a:buFont typeface="Wingdings" panose="05000000000000000000" pitchFamily="2" charset="2"/>
              <a:buChar char="ü"/>
            </a:pPr>
            <a:endParaRPr lang="ru-RU" altLang="ru-RU" sz="1800" dirty="0" smtClean="0"/>
          </a:p>
          <a:p>
            <a:pPr>
              <a:buFont typeface="Wingdings" panose="05000000000000000000" pitchFamily="2" charset="2"/>
              <a:buChar char="ü"/>
            </a:pPr>
            <a:endParaRPr lang="ru-RU" altLang="ru-RU" sz="18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3800" dirty="0" smtClean="0"/>
              <a:t>Три </a:t>
            </a:r>
            <a:r>
              <a:rPr lang="ru-RU" altLang="ru-RU" sz="3800" dirty="0"/>
              <a:t>варианта монолога имеют примерно одинаковую сложность, но они отличаются целями, которые реализуются, набором специфических средств.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3800" dirty="0"/>
              <a:t>Темы монологов соответствуют знаниям, жизненному опыту, интересам и психологическим особенностям школьников данного возраста </a:t>
            </a:r>
            <a:endParaRPr lang="ru-RU" altLang="ru-RU" sz="38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3800" dirty="0"/>
              <a:t>Монологическое и тематическое высказывание создаётся с опорой на вербальную и визуальную информацию.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3800" dirty="0"/>
              <a:t>На подготовку учащимся даётся 1 минута, в течение которой они могут продумать содержание своего монолога</a:t>
            </a:r>
            <a:r>
              <a:rPr lang="ru-RU" altLang="ru-RU" sz="3800" dirty="0">
                <a:solidFill>
                  <a:srgbClr val="FF0000"/>
                </a:solidFill>
              </a:rPr>
              <a:t>, сделать пометы или записи на листке для подготовки.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3800" b="1" dirty="0">
                <a:solidFill>
                  <a:srgbClr val="FF0000"/>
                </a:solidFill>
              </a:rPr>
              <a:t>Объём монологического высказывания должен составлять не менее 10 фраз</a:t>
            </a:r>
            <a:r>
              <a:rPr lang="ru-RU" altLang="ru-RU" sz="3800" b="1" dirty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3800" dirty="0"/>
              <a:t>Учащийся должен учитывать речевую ситуацию.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3800" b="1" dirty="0"/>
              <a:t>Правильность речи заданий 3 и 4 оценивается совместно. </a:t>
            </a:r>
          </a:p>
        </p:txBody>
      </p:sp>
      <p:sp>
        <p:nvSpPr>
          <p:cNvPr id="25602" name="Заголовок 1">
            <a:extLst>
              <a:ext uri="{FF2B5EF4-FFF2-40B4-BE49-F238E27FC236}">
                <a16:creationId xmlns="" xmlns:a16="http://schemas.microsoft.com/office/drawing/2014/main" id="{BEF6E4F2-0E4C-4AC7-8239-89E809A3D7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0087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/>
              <a:t>Особенности задания 3 (монолог)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Содержимое 2">
            <a:extLst>
              <a:ext uri="{FF2B5EF4-FFF2-40B4-BE49-F238E27FC236}">
                <a16:creationId xmlns="" xmlns:a16="http://schemas.microsoft.com/office/drawing/2014/main" id="{A7D6CD15-A7B7-47B1-B42D-2AF8CADBCE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528" y="1844824"/>
            <a:ext cx="8712968" cy="5649913"/>
          </a:xfrm>
        </p:spPr>
        <p:txBody>
          <a:bodyPr/>
          <a:lstStyle/>
          <a:p>
            <a:endParaRPr lang="ru-RU" altLang="ru-RU" sz="2400" b="1" dirty="0"/>
          </a:p>
          <a:p>
            <a:r>
              <a:rPr lang="ru-RU" altLang="ru-RU" sz="2400" b="1" dirty="0"/>
              <a:t>Смысловая цельность </a:t>
            </a:r>
            <a:r>
              <a:rPr lang="ru-RU" altLang="ru-RU" sz="2400" dirty="0"/>
              <a:t>– это соблюдение в монологе одной и той же темы. </a:t>
            </a:r>
          </a:p>
          <a:p>
            <a:r>
              <a:rPr lang="ru-RU" altLang="ru-RU" sz="2400" b="1" dirty="0"/>
              <a:t>Речевая связность </a:t>
            </a:r>
            <a:r>
              <a:rPr lang="ru-RU" altLang="ru-RU" sz="2400" dirty="0"/>
              <a:t>– это наличие смысловых связей между предложениями (</a:t>
            </a:r>
            <a:r>
              <a:rPr lang="ru-RU" altLang="ru-RU" sz="2400" i="1" dirty="0"/>
              <a:t>цепная или параллельная</a:t>
            </a:r>
            <a:r>
              <a:rPr lang="ru-RU" altLang="ru-RU" sz="2400" dirty="0"/>
              <a:t>).</a:t>
            </a:r>
          </a:p>
          <a:p>
            <a:r>
              <a:rPr lang="ru-RU" altLang="ru-RU" sz="2400" dirty="0"/>
              <a:t> </a:t>
            </a:r>
            <a:r>
              <a:rPr lang="ru-RU" altLang="ru-RU" sz="2400" b="1" dirty="0"/>
              <a:t>Последовательность </a:t>
            </a:r>
            <a:r>
              <a:rPr lang="ru-RU" altLang="ru-RU" sz="2400" dirty="0"/>
              <a:t>изложения  - это соблюдение логических основ композиции: предложения следуют друг за другом без смысловых «провалов» между ними. </a:t>
            </a:r>
          </a:p>
          <a:p>
            <a:pPr>
              <a:buFontTx/>
              <a:buNone/>
            </a:pPr>
            <a:r>
              <a:rPr lang="ru-RU" altLang="ru-RU" sz="2400" dirty="0"/>
              <a:t>     </a:t>
            </a:r>
            <a:r>
              <a:rPr lang="ru-RU" altLang="ru-RU" sz="2400" b="1" dirty="0">
                <a:solidFill>
                  <a:srgbClr val="FF0000"/>
                </a:solidFill>
              </a:rPr>
              <a:t>Соблюдая эти законы построения монолога, можно избежать логических ошибок.</a:t>
            </a:r>
          </a:p>
          <a:p>
            <a:pPr>
              <a:buFontTx/>
              <a:buNone/>
            </a:pPr>
            <a:r>
              <a:rPr lang="ru-RU" altLang="ru-RU" sz="2400" dirty="0"/>
              <a:t> </a:t>
            </a:r>
          </a:p>
          <a:p>
            <a:endParaRPr lang="ru-RU" altLang="ru-RU" sz="2800" dirty="0"/>
          </a:p>
        </p:txBody>
      </p:sp>
      <p:sp>
        <p:nvSpPr>
          <p:cNvPr id="32770" name="Заголовок 1">
            <a:extLst>
              <a:ext uri="{FF2B5EF4-FFF2-40B4-BE49-F238E27FC236}">
                <a16:creationId xmlns="" xmlns:a16="http://schemas.microsoft.com/office/drawing/2014/main" id="{AE4E3374-EDF5-4EC0-A420-524D0EE65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20688"/>
            <a:ext cx="8229600" cy="6477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altLang="ru-RU" sz="3200" b="1" dirty="0"/>
              <a:t>Обратите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гиа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8891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706437"/>
          </a:xfrm>
        </p:spPr>
        <p:txBody>
          <a:bodyPr/>
          <a:lstStyle/>
          <a:p>
            <a:pPr eaLnBrk="1" hangingPunct="1"/>
            <a:r>
              <a:rPr lang="ru-RU" altLang="ru-RU" sz="7200" b="1" i="1" dirty="0" smtClean="0">
                <a:solidFill>
                  <a:srgbClr val="C00000"/>
                </a:solidFill>
              </a:rPr>
              <a:t>2023</a:t>
            </a:r>
            <a:endParaRPr lang="ru-RU" altLang="ru-RU" sz="7200" b="1" i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0614" y="5094044"/>
            <a:ext cx="8322095" cy="1440160"/>
          </a:xfrm>
          <a:ln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sz="3600" dirty="0" smtClean="0"/>
              <a:t>+ 2 по выбору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98376" y="3352775"/>
            <a:ext cx="8280920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П.7 ГИА ВКЛЮЧАЕТ В СЕБЯ ОБЯЗАТЕЛЬНЫЕ ЭКЗАМЕНЫ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8376" y="4438853"/>
            <a:ext cx="828092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РУССКИЙ ЯЗЫК И МАТЕМАТИКА</a:t>
            </a:r>
          </a:p>
        </p:txBody>
      </p:sp>
      <p:sp>
        <p:nvSpPr>
          <p:cNvPr id="15" name="Текст 14"/>
          <p:cNvSpPr txBox="1">
            <a:spLocks noGrp="1"/>
          </p:cNvSpPr>
          <p:nvPr>
            <p:ph type="body" idx="1"/>
          </p:nvPr>
        </p:nvSpPr>
        <p:spPr>
          <a:xfrm>
            <a:off x="520614" y="1716567"/>
            <a:ext cx="8258681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</a:rPr>
              <a:t>П.2. </a:t>
            </a:r>
            <a:r>
              <a:rPr lang="ru-RU" sz="3200" dirty="0"/>
              <a:t> ГИА, завершающая освоение имеющих государственную аккредитацию освоения ОП ООО (СОО), является обязательной.</a:t>
            </a:r>
          </a:p>
        </p:txBody>
      </p:sp>
    </p:spTree>
    <p:extLst>
      <p:ext uri="{BB962C8B-B14F-4D97-AF65-F5344CB8AC3E}">
        <p14:creationId xmlns:p14="http://schemas.microsoft.com/office/powerpoint/2010/main" val="307937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Содержимое 2">
            <a:extLst>
              <a:ext uri="{FF2B5EF4-FFF2-40B4-BE49-F238E27FC236}">
                <a16:creationId xmlns="" xmlns:a16="http://schemas.microsoft.com/office/drawing/2014/main" id="{69BA686C-E397-4030-B1F5-91D8D39470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504" y="692696"/>
            <a:ext cx="9036496" cy="60486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altLang="ru-RU" sz="1800" dirty="0"/>
              <a:t>По окончании монологического высказывания учащегося экзаменатор-собеседник задаёт три вопроса по теме;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800" dirty="0"/>
              <a:t>вопросы  подобраны таким образом, что помогают расширить и разнообразить содержательный и языковой аспект речи экзаменуемого, стимулировать его к использованию новых типов речи и расширению языкового материала.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800" dirty="0"/>
              <a:t>Это естественный переход от монолога ученика к диалогу с собеседником.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800" dirty="0"/>
              <a:t>В зависимости от содержания монологического высказывания  учащихся  </a:t>
            </a:r>
            <a:r>
              <a:rPr lang="ru-RU" altLang="ru-RU" sz="1800" b="1" dirty="0"/>
              <a:t>экзаменатор вправе менять их последовательность, уточнять и дополнять информацию.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800" dirty="0"/>
              <a:t>Цель экзаменатора-собеседника – эмоционально расположить экзаменуемого к беседе, стимулировать его языковую деятельность. </a:t>
            </a:r>
            <a:r>
              <a:rPr lang="ru-RU" altLang="ru-RU" sz="1800" b="1" dirty="0"/>
              <a:t>Если учащийся отказывается отвечать на вопросы (произносит фразы типа: «Я не знаю», «У меня нет никаких интересов»,  «Мне нечего рассказать» и т.п.), необходимо задать ряд стимулирующих высказывание вопросов, попытаться «разговорить» ученика. То же речевое поведение экзаменатора-собеседника рекомендовано и в ситуации односложных ответов учащихся.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800" b="1" dirty="0">
                <a:solidFill>
                  <a:srgbClr val="FF0000"/>
                </a:solidFill>
              </a:rPr>
              <a:t>Диалог оценивается в целом по всем ответам учащегося на вопросы;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800" dirty="0"/>
              <a:t>должна </a:t>
            </a:r>
            <a:r>
              <a:rPr lang="ru-RU" altLang="ru-RU" sz="1800" dirty="0" smtClean="0"/>
              <a:t>учитываться </a:t>
            </a:r>
            <a:r>
              <a:rPr lang="ru-RU" altLang="ru-RU" sz="1800" dirty="0"/>
              <a:t>речевая ситуация;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800" b="1" dirty="0">
                <a:solidFill>
                  <a:srgbClr val="FF0000"/>
                </a:solidFill>
              </a:rPr>
              <a:t>речевое оформление заданий 3 и 4 оценивается совместно.</a:t>
            </a:r>
            <a:r>
              <a:rPr lang="ru-RU" altLang="ru-RU" sz="1800" dirty="0"/>
              <a:t> </a:t>
            </a:r>
            <a:endParaRPr lang="ru-RU" altLang="ru-RU" sz="1800" b="1" dirty="0">
              <a:solidFill>
                <a:srgbClr val="FF0000"/>
              </a:solidFill>
            </a:endParaRPr>
          </a:p>
        </p:txBody>
      </p:sp>
      <p:sp>
        <p:nvSpPr>
          <p:cNvPr id="27650" name="Заголовок 1">
            <a:extLst>
              <a:ext uri="{FF2B5EF4-FFF2-40B4-BE49-F238E27FC236}">
                <a16:creationId xmlns="" xmlns:a16="http://schemas.microsoft.com/office/drawing/2014/main" id="{06847639-14D1-4327-8E5A-0EAFBBDB6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altLang="ru-RU" sz="3600" dirty="0"/>
              <a:t>Особенности задания 4 (диалог)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>
            <a:extLst>
              <a:ext uri="{FF2B5EF4-FFF2-40B4-BE49-F238E27FC236}">
                <a16:creationId xmlns="" xmlns:a16="http://schemas.microsoft.com/office/drawing/2014/main" id="{A831AAC4-6005-4A4E-BA6C-3B8A540549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715" y="8184"/>
            <a:ext cx="9144000" cy="620713"/>
          </a:xfrm>
        </p:spPr>
        <p:txBody>
          <a:bodyPr>
            <a:normAutofit/>
          </a:bodyPr>
          <a:lstStyle/>
          <a:p>
            <a:r>
              <a:rPr lang="ru-RU" altLang="ru-RU" sz="2400" b="1" dirty="0">
                <a:solidFill>
                  <a:schemeClr val="bg1"/>
                </a:solidFill>
              </a:rPr>
              <a:t>Смысловые отношения между предложениями в тексте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80F117A-D92C-4AB7-B594-976AF02017CC}"/>
              </a:ext>
            </a:extLst>
          </p:cNvPr>
          <p:cNvSpPr/>
          <p:nvPr/>
        </p:nvSpPr>
        <p:spPr>
          <a:xfrm>
            <a:off x="179388" y="692150"/>
            <a:ext cx="8640762" cy="720725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cs typeface="Tahoma" pitchFamily="34" charset="0"/>
              </a:rPr>
              <a:t>Причинно-следственные и условно-следственные отношения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927241F-5494-413D-8DD8-8C52D02FB3B7}"/>
              </a:ext>
            </a:extLst>
          </p:cNvPr>
          <p:cNvSpPr/>
          <p:nvPr/>
        </p:nvSpPr>
        <p:spPr>
          <a:xfrm>
            <a:off x="179388" y="1557338"/>
            <a:ext cx="8640762" cy="71913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Сопоставление и противопоставление частей информации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3B20577-99EB-4E7E-8C12-4E96E24952ED}"/>
              </a:ext>
            </a:extLst>
          </p:cNvPr>
          <p:cNvSpPr/>
          <p:nvPr/>
        </p:nvSpPr>
        <p:spPr>
          <a:xfrm>
            <a:off x="179388" y="2420938"/>
            <a:ext cx="8640762" cy="72072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latin typeface="+mj-lt"/>
                <a:cs typeface="Tahoma" pitchFamily="34" charset="0"/>
              </a:rPr>
              <a:t>Временная соотнесенность частей информации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9934FC31-3B94-489D-91C3-26AA2C96EB95}"/>
              </a:ext>
            </a:extLst>
          </p:cNvPr>
          <p:cNvSpPr/>
          <p:nvPr/>
        </p:nvSpPr>
        <p:spPr>
          <a:xfrm>
            <a:off x="179388" y="4149725"/>
            <a:ext cx="8640762" cy="719138"/>
          </a:xfrm>
          <a:prstGeom prst="rect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cs typeface="Tahoma" pitchFamily="34" charset="0"/>
              </a:rPr>
              <a:t>Дополнение и уточнение предыдущей информации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D9FAD83F-8F96-4DA9-B9F9-58FAD0D5CDC9}"/>
              </a:ext>
            </a:extLst>
          </p:cNvPr>
          <p:cNvSpPr/>
          <p:nvPr/>
        </p:nvSpPr>
        <p:spPr>
          <a:xfrm>
            <a:off x="179388" y="3284538"/>
            <a:ext cx="8640762" cy="720725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cs typeface="Tahoma" pitchFamily="34" charset="0"/>
              </a:rPr>
              <a:t>Иллюстрация, пояснения к предыдущей информации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3D710044-633C-454E-8038-02F4419E4391}"/>
              </a:ext>
            </a:extLst>
          </p:cNvPr>
          <p:cNvSpPr/>
          <p:nvPr/>
        </p:nvSpPr>
        <p:spPr>
          <a:xfrm>
            <a:off x="179388" y="5013325"/>
            <a:ext cx="8640762" cy="71913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cs typeface="Tahoma" pitchFamily="34" charset="0"/>
              </a:rPr>
              <a:t>Ссылка  на предыдущую или последующую информацию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83518EC9-8AD8-4C2A-8563-7AC3FABFAD53}"/>
              </a:ext>
            </a:extLst>
          </p:cNvPr>
          <p:cNvSpPr/>
          <p:nvPr/>
        </p:nvSpPr>
        <p:spPr>
          <a:xfrm>
            <a:off x="250825" y="5876925"/>
            <a:ext cx="8642350" cy="720725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cs typeface="Tahoma" pitchFamily="34" charset="0"/>
              </a:rPr>
              <a:t>Обобщение, вывод, итог предыдущей информации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5DC9B4A9-A2D6-495B-8C0F-B13CD2657B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071932"/>
              </p:ext>
            </p:extLst>
          </p:nvPr>
        </p:nvGraphicFramePr>
        <p:xfrm>
          <a:off x="323528" y="1412776"/>
          <a:ext cx="8424863" cy="3135512"/>
        </p:xfrm>
        <a:graphic>
          <a:graphicData uri="http://schemas.openxmlformats.org/drawingml/2006/table">
            <a:tbl>
              <a:tblPr/>
              <a:tblGrid>
                <a:gridCol w="5752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832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63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Д1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Критерии оценивания диалога (Д).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2909">
                <a:tc vMerge="1"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Учащийся справился с коммуникативной задачей.  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Даны ответы на все вопросы в диалоге.  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b="1" dirty="0"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790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Ответы на вопросы не даны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или</a:t>
                      </a:r>
                      <a:endParaRPr lang="ru-RU" sz="1800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даны односложные ответы.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b="1" dirty="0">
                          <a:latin typeface="+mj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252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Д2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Учёт условий речевой ситуации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8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1343">
                <a:tc vMerge="1"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Учтены условия речевой ситуации</a:t>
                      </a: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b="1" dirty="0"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79" marR="68579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3790">
                <a:tc vMerge="1"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Условия речевой ситуации не учтены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b="1" dirty="0">
                          <a:latin typeface="+mj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0991">
                <a:tc gridSpan="2"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Максимальное количество баллов </a:t>
                      </a:r>
                      <a:endParaRPr lang="ru-RU" sz="1800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9737" name="Picture 42" descr="C:\Users\User\Desktop\картинки с шаттерстока\шаттерсток\shutterstock_377709130.jpg">
            <a:extLst>
              <a:ext uri="{FF2B5EF4-FFF2-40B4-BE49-F238E27FC236}">
                <a16:creationId xmlns="" xmlns:a16="http://schemas.microsoft.com/office/drawing/2014/main" id="{E1A93686-D1DC-4C6A-9EBE-3503563B1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62" y="4581128"/>
            <a:ext cx="259238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B05F487-B2ED-4D11-97B2-374E6DA775BD}"/>
              </a:ext>
            </a:extLst>
          </p:cNvPr>
          <p:cNvSpPr/>
          <p:nvPr/>
        </p:nvSpPr>
        <p:spPr>
          <a:xfrm>
            <a:off x="1259632" y="4941168"/>
            <a:ext cx="576262" cy="5032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000" dirty="0">
                <a:solidFill>
                  <a:schemeClr val="tx1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="" xmlns:a16="http://schemas.microsoft.com/office/drawing/2014/main" id="{BE9373DA-A345-460A-8CC9-BB410AE4C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333375"/>
            <a:ext cx="7559675" cy="6477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chemeClr val="tx1"/>
                </a:solidFill>
                <a:latin typeface="Arial" panose="020B0604020202020204" pitchFamily="34" charset="0"/>
              </a:rPr>
              <a:t>Целеустановка экзаменуемого</a:t>
            </a:r>
          </a:p>
        </p:txBody>
      </p:sp>
      <p:sp>
        <p:nvSpPr>
          <p:cNvPr id="30723" name="AutoShape 3">
            <a:extLst>
              <a:ext uri="{FF2B5EF4-FFF2-40B4-BE49-F238E27FC236}">
                <a16:creationId xmlns="" xmlns:a16="http://schemas.microsoft.com/office/drawing/2014/main" id="{75D3E6B4-949A-4C6F-B1BC-F81E29FEA013}"/>
              </a:ext>
            </a:extLst>
          </p:cNvPr>
          <p:cNvSpPr>
            <a:spLocks noChangeArrowheads="1"/>
          </p:cNvSpPr>
          <p:nvPr/>
        </p:nvSpPr>
        <p:spPr bwMode="auto">
          <a:xfrm rot="1633817">
            <a:off x="2176463" y="1074738"/>
            <a:ext cx="158750" cy="493712"/>
          </a:xfrm>
          <a:prstGeom prst="downArrow">
            <a:avLst>
              <a:gd name="adj1" fmla="val 50000"/>
              <a:gd name="adj2" fmla="val 7775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724" name="AutoShape 6">
            <a:extLst>
              <a:ext uri="{FF2B5EF4-FFF2-40B4-BE49-F238E27FC236}">
                <a16:creationId xmlns="" xmlns:a16="http://schemas.microsoft.com/office/drawing/2014/main" id="{EFEC3CBB-E043-4153-8D9C-ACC478A99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1052513"/>
            <a:ext cx="144462" cy="503237"/>
          </a:xfrm>
          <a:prstGeom prst="downArrow">
            <a:avLst>
              <a:gd name="adj1" fmla="val 50000"/>
              <a:gd name="adj2" fmla="val 87088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725" name="AutoShape 7">
            <a:extLst>
              <a:ext uri="{FF2B5EF4-FFF2-40B4-BE49-F238E27FC236}">
                <a16:creationId xmlns="" xmlns:a16="http://schemas.microsoft.com/office/drawing/2014/main" id="{F6853023-5A79-4C76-AFFD-8F1148E2EA02}"/>
              </a:ext>
            </a:extLst>
          </p:cNvPr>
          <p:cNvSpPr>
            <a:spLocks noChangeArrowheads="1"/>
          </p:cNvSpPr>
          <p:nvPr/>
        </p:nvSpPr>
        <p:spPr bwMode="auto">
          <a:xfrm rot="19594259" flipH="1">
            <a:off x="6881813" y="1027113"/>
            <a:ext cx="130175" cy="503237"/>
          </a:xfrm>
          <a:prstGeom prst="downArrow">
            <a:avLst>
              <a:gd name="adj1" fmla="val 50000"/>
              <a:gd name="adj2" fmla="val 9664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726" name="Rectangle 8">
            <a:extLst>
              <a:ext uri="{FF2B5EF4-FFF2-40B4-BE49-F238E27FC236}">
                <a16:creationId xmlns="" xmlns:a16="http://schemas.microsoft.com/office/drawing/2014/main" id="{613DDFA8-ED52-4FA6-87AA-B8ABB998E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628775"/>
            <a:ext cx="2879725" cy="863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400">
                <a:solidFill>
                  <a:schemeClr val="tx1"/>
                </a:solidFill>
                <a:latin typeface="Arial" panose="020B0604020202020204" pitchFamily="34" charset="0"/>
              </a:rPr>
              <a:t>изобразить мир одномоментно,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400">
                <a:solidFill>
                  <a:schemeClr val="tx1"/>
                </a:solidFill>
                <a:latin typeface="Arial" panose="020B0604020202020204" pitchFamily="34" charset="0"/>
              </a:rPr>
              <a:t> перечислив характерные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400">
                <a:solidFill>
                  <a:schemeClr val="tx1"/>
                </a:solidFill>
                <a:latin typeface="Arial" panose="020B0604020202020204" pitchFamily="34" charset="0"/>
              </a:rPr>
              <a:t> признаки</a:t>
            </a:r>
          </a:p>
        </p:txBody>
      </p:sp>
      <p:sp>
        <p:nvSpPr>
          <p:cNvPr id="30727" name="Rectangle 9">
            <a:extLst>
              <a:ext uri="{FF2B5EF4-FFF2-40B4-BE49-F238E27FC236}">
                <a16:creationId xmlns="" xmlns:a16="http://schemas.microsoft.com/office/drawing/2014/main" id="{02F422CA-A584-40D8-BADB-9AF6AD76D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1628775"/>
            <a:ext cx="2808287" cy="8636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400">
                <a:solidFill>
                  <a:schemeClr val="tx1"/>
                </a:solidFill>
                <a:latin typeface="Arial" panose="020B0604020202020204" pitchFamily="34" charset="0"/>
              </a:rPr>
              <a:t>отразить мир в динамике</a:t>
            </a:r>
          </a:p>
        </p:txBody>
      </p:sp>
      <p:sp>
        <p:nvSpPr>
          <p:cNvPr id="30728" name="Rectangle 10">
            <a:extLst>
              <a:ext uri="{FF2B5EF4-FFF2-40B4-BE49-F238E27FC236}">
                <a16:creationId xmlns="" xmlns:a16="http://schemas.microsoft.com/office/drawing/2014/main" id="{5E6833C8-A3ED-42B4-B19E-08DB15661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1628775"/>
            <a:ext cx="2808288" cy="863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400">
                <a:solidFill>
                  <a:schemeClr val="tx1"/>
                </a:solidFill>
                <a:latin typeface="Arial" panose="020B0604020202020204" pitchFamily="34" charset="0"/>
              </a:rPr>
              <a:t>предъявить информацию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400">
                <a:solidFill>
                  <a:schemeClr val="tx1"/>
                </a:solidFill>
                <a:latin typeface="Arial" panose="020B0604020202020204" pitchFamily="34" charset="0"/>
              </a:rPr>
              <a:t>и аргументировать её</a:t>
            </a:r>
          </a:p>
        </p:txBody>
      </p:sp>
      <p:sp>
        <p:nvSpPr>
          <p:cNvPr id="30729" name="AutoShape 11">
            <a:extLst>
              <a:ext uri="{FF2B5EF4-FFF2-40B4-BE49-F238E27FC236}">
                <a16:creationId xmlns="" xmlns:a16="http://schemas.microsoft.com/office/drawing/2014/main" id="{6E9E43B6-620A-4EF1-8C0F-3B2F0645C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2565400"/>
            <a:ext cx="144463" cy="503238"/>
          </a:xfrm>
          <a:prstGeom prst="downArrow">
            <a:avLst>
              <a:gd name="adj1" fmla="val 50000"/>
              <a:gd name="adj2" fmla="val 87088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730" name="AutoShape 12">
            <a:extLst>
              <a:ext uri="{FF2B5EF4-FFF2-40B4-BE49-F238E27FC236}">
                <a16:creationId xmlns="" xmlns:a16="http://schemas.microsoft.com/office/drawing/2014/main" id="{1052B26F-9FB6-43DB-8E9C-198F8E257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2565400"/>
            <a:ext cx="144463" cy="503238"/>
          </a:xfrm>
          <a:prstGeom prst="downArrow">
            <a:avLst>
              <a:gd name="adj1" fmla="val 50000"/>
              <a:gd name="adj2" fmla="val 87088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731" name="AutoShape 13">
            <a:extLst>
              <a:ext uri="{FF2B5EF4-FFF2-40B4-BE49-F238E27FC236}">
                <a16:creationId xmlns="" xmlns:a16="http://schemas.microsoft.com/office/drawing/2014/main" id="{C1D64FAA-FEA1-4D61-8619-FE5B0838C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2492375"/>
            <a:ext cx="144462" cy="503238"/>
          </a:xfrm>
          <a:prstGeom prst="downArrow">
            <a:avLst>
              <a:gd name="adj1" fmla="val 50000"/>
              <a:gd name="adj2" fmla="val 87088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732" name="Rectangle 15">
            <a:extLst>
              <a:ext uri="{FF2B5EF4-FFF2-40B4-BE49-F238E27FC236}">
                <a16:creationId xmlns="" xmlns:a16="http://schemas.microsoft.com/office/drawing/2014/main" id="{F9DC2A7F-DF56-4F51-8095-8F7C7052E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141663"/>
            <a:ext cx="1944687" cy="57626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Arial" panose="020B0604020202020204" pitchFamily="34" charset="0"/>
              </a:rPr>
              <a:t>описание</a:t>
            </a:r>
          </a:p>
        </p:txBody>
      </p:sp>
      <p:sp>
        <p:nvSpPr>
          <p:cNvPr id="30733" name="Rectangle 16">
            <a:extLst>
              <a:ext uri="{FF2B5EF4-FFF2-40B4-BE49-F238E27FC236}">
                <a16:creationId xmlns="" xmlns:a16="http://schemas.microsoft.com/office/drawing/2014/main" id="{FB6882F1-E769-44BD-8A01-96948023D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3141663"/>
            <a:ext cx="1944687" cy="576262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Arial" panose="020B0604020202020204" pitchFamily="34" charset="0"/>
              </a:rPr>
              <a:t>повествование</a:t>
            </a:r>
          </a:p>
        </p:txBody>
      </p:sp>
      <p:sp>
        <p:nvSpPr>
          <p:cNvPr id="30734" name="Rectangle 17">
            <a:extLst>
              <a:ext uri="{FF2B5EF4-FFF2-40B4-BE49-F238E27FC236}">
                <a16:creationId xmlns="" xmlns:a16="http://schemas.microsoft.com/office/drawing/2014/main" id="{D0B78B95-9C25-47CC-86E3-CCF518316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3068638"/>
            <a:ext cx="1944687" cy="57626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Arial" panose="020B0604020202020204" pitchFamily="34" charset="0"/>
              </a:rPr>
              <a:t>рассуждение</a:t>
            </a:r>
          </a:p>
        </p:txBody>
      </p:sp>
      <p:sp>
        <p:nvSpPr>
          <p:cNvPr id="30735" name="Rectangle 15">
            <a:extLst>
              <a:ext uri="{FF2B5EF4-FFF2-40B4-BE49-F238E27FC236}">
                <a16:creationId xmlns="" xmlns:a16="http://schemas.microsoft.com/office/drawing/2014/main" id="{DF843541-119C-460F-B10B-54D0E0170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933825"/>
            <a:ext cx="8856663" cy="26638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1600" i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600" i="1">
                <a:solidFill>
                  <a:schemeClr val="tx1"/>
                </a:solidFill>
                <a:latin typeface="Arial" panose="020B0604020202020204" pitchFamily="34" charset="0"/>
              </a:rPr>
              <a:t>Монолог-описание – </a:t>
            </a:r>
            <a:r>
              <a:rPr lang="ru-RU" altLang="ru-RU" sz="1600">
                <a:solidFill>
                  <a:schemeClr val="tx1"/>
                </a:solidFill>
                <a:latin typeface="Arial" panose="020B0604020202020204" pitchFamily="34" charset="0"/>
              </a:rPr>
              <a:t>способ изложения мыслей, предполагающий характеристику </a:t>
            </a:r>
            <a:endParaRPr lang="en-US" altLang="ru-RU" sz="16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600">
                <a:solidFill>
                  <a:schemeClr val="tx1"/>
                </a:solidFill>
                <a:latin typeface="Arial" panose="020B0604020202020204" pitchFamily="34" charset="0"/>
              </a:rPr>
              <a:t>предмета, явления в статическом состоянии, который осуществляется путем </a:t>
            </a:r>
            <a:endParaRPr lang="en-US" altLang="ru-RU" sz="16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600">
                <a:solidFill>
                  <a:schemeClr val="tx1"/>
                </a:solidFill>
                <a:latin typeface="Arial" panose="020B0604020202020204" pitchFamily="34" charset="0"/>
              </a:rPr>
              <a:t>перечисления их качеств, признаков, особенностей.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600" i="1">
                <a:solidFill>
                  <a:schemeClr val="tx1"/>
                </a:solidFill>
                <a:latin typeface="Arial" panose="020B0604020202020204" pitchFamily="34" charset="0"/>
              </a:rPr>
              <a:t>   Монолог-сообщение (повествование, рассказ) – </a:t>
            </a:r>
            <a:r>
              <a:rPr lang="ru-RU" altLang="ru-RU" sz="1600">
                <a:solidFill>
                  <a:schemeClr val="tx1"/>
                </a:solidFill>
                <a:latin typeface="Arial" panose="020B0604020202020204" pitchFamily="34" charset="0"/>
              </a:rPr>
              <a:t>информация о развивающихся </a:t>
            </a:r>
            <a:endParaRPr lang="en-US" altLang="ru-RU" sz="16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600">
                <a:solidFill>
                  <a:schemeClr val="tx1"/>
                </a:solidFill>
                <a:latin typeface="Arial" panose="020B0604020202020204" pitchFamily="34" charset="0"/>
              </a:rPr>
              <a:t>действиях и состояниях; структура монолога – повествования представлена </a:t>
            </a:r>
            <a:endParaRPr lang="en-US" altLang="ru-RU" sz="16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600">
                <a:solidFill>
                  <a:schemeClr val="tx1"/>
                </a:solidFill>
                <a:latin typeface="Arial" panose="020B0604020202020204" pitchFamily="34" charset="0"/>
              </a:rPr>
              <a:t>следующей последовательностью: зачин – основная часть – вывод (заключение).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600" i="1">
                <a:solidFill>
                  <a:schemeClr val="tx1"/>
                </a:solidFill>
                <a:latin typeface="Arial" panose="020B0604020202020204" pitchFamily="34" charset="0"/>
              </a:rPr>
              <a:t>  Монолог</a:t>
            </a:r>
            <a:r>
              <a:rPr lang="ru-RU" altLang="ru-RU" sz="1600">
                <a:solidFill>
                  <a:schemeClr val="tx1"/>
                </a:solidFill>
                <a:latin typeface="Arial" panose="020B0604020202020204" pitchFamily="34" charset="0"/>
              </a:rPr>
              <a:t>-</a:t>
            </a:r>
            <a:r>
              <a:rPr lang="ru-RU" altLang="ru-RU" sz="1600" i="1">
                <a:solidFill>
                  <a:schemeClr val="tx1"/>
                </a:solidFill>
                <a:latin typeface="Arial" panose="020B0604020202020204" pitchFamily="34" charset="0"/>
              </a:rPr>
              <a:t>рассуждение</a:t>
            </a:r>
            <a:r>
              <a:rPr lang="ru-RU" altLang="ru-RU" sz="1600">
                <a:solidFill>
                  <a:schemeClr val="tx1"/>
                </a:solidFill>
                <a:latin typeface="Arial" panose="020B0604020202020204" pitchFamily="34" charset="0"/>
              </a:rPr>
              <a:t> – тип речи, который характеризуется особыми логическими</a:t>
            </a:r>
            <a:endParaRPr lang="en-US" altLang="ru-RU" sz="16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600">
                <a:solidFill>
                  <a:schemeClr val="tx1"/>
                </a:solidFill>
                <a:latin typeface="Arial" panose="020B0604020202020204" pitchFamily="34" charset="0"/>
              </a:rPr>
              <a:t> отношениями между входящими в его состав суждениями, образующими </a:t>
            </a:r>
            <a:endParaRPr lang="en-US" altLang="ru-RU" sz="16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600">
                <a:solidFill>
                  <a:schemeClr val="tx1"/>
                </a:solidFill>
                <a:latin typeface="Arial" panose="020B0604020202020204" pitchFamily="34" charset="0"/>
              </a:rPr>
              <a:t>умозаключение.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600">
                <a:solidFill>
                  <a:schemeClr val="tx1"/>
                </a:solidFill>
                <a:latin typeface="Arial" panose="020B0604020202020204" pitchFamily="34" charset="0"/>
              </a:rPr>
              <a:t>                           </a:t>
            </a:r>
            <a:r>
              <a:rPr lang="ru-RU" altLang="ru-RU" sz="1600" i="1">
                <a:solidFill>
                  <a:schemeClr val="tx1"/>
                </a:solidFill>
                <a:latin typeface="Arial" panose="020B0604020202020204" pitchFamily="34" charset="0"/>
              </a:rPr>
              <a:t>Профессор Нечаева О.А.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="" xmlns:a16="http://schemas.microsoft.com/office/drawing/2014/main" id="{304030C0-6726-45B0-A042-F7BFA6E481B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704850"/>
            <a:ext cx="8270875" cy="1189038"/>
          </a:xfrm>
        </p:spPr>
        <p:txBody>
          <a:bodyPr anchorCtr="1"/>
          <a:lstStyle/>
          <a:p>
            <a:pPr eaLnBrk="1" hangingPunct="1">
              <a:defRPr/>
            </a:pPr>
            <a:r>
              <a:rPr lang="ru-RU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Схемы функционально - смысловых типов речи</a:t>
            </a:r>
            <a:endParaRPr lang="ru-RU" sz="40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14691" name="Group 3">
            <a:extLst>
              <a:ext uri="{FF2B5EF4-FFF2-40B4-BE49-F238E27FC236}">
                <a16:creationId xmlns="" xmlns:a16="http://schemas.microsoft.com/office/drawing/2014/main" id="{C61E0316-EE37-4E4E-9A79-F0F5C5957322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2492375"/>
          <a:ext cx="8229600" cy="3059113"/>
        </p:xfrm>
        <a:graphic>
          <a:graphicData uri="http://schemas.openxmlformats.org/drawingml/2006/table">
            <a:tbl>
              <a:tblPr/>
              <a:tblGrid>
                <a:gridCol w="23764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099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Описание 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Повествование</a:t>
                      </a: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Рассуждение 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09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ПРЕДМЕТ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Признак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 + признак 2 + признак 3 . . . 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Событие 1 + событие 2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+ 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событие 3 …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Тезис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аргумент 1+ аргумент 2 + аргумент 3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вывод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761" name="AutoShape 17">
            <a:extLst>
              <a:ext uri="{FF2B5EF4-FFF2-40B4-BE49-F238E27FC236}">
                <a16:creationId xmlns="" xmlns:a16="http://schemas.microsoft.com/office/drawing/2014/main" id="{08056446-BBF8-4FB9-A055-C48B97514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3644900"/>
            <a:ext cx="73025" cy="215900"/>
          </a:xfrm>
          <a:prstGeom prst="downArrow">
            <a:avLst>
              <a:gd name="adj1" fmla="val 50000"/>
              <a:gd name="adj2" fmla="val 7391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762" name="AutoShape 18">
            <a:extLst>
              <a:ext uri="{FF2B5EF4-FFF2-40B4-BE49-F238E27FC236}">
                <a16:creationId xmlns="" xmlns:a16="http://schemas.microsoft.com/office/drawing/2014/main" id="{8C796D00-95A2-4BD1-A81B-DCC13B09B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4797425"/>
            <a:ext cx="73025" cy="215900"/>
          </a:xfrm>
          <a:prstGeom prst="downArrow">
            <a:avLst>
              <a:gd name="adj1" fmla="val 50000"/>
              <a:gd name="adj2" fmla="val 7391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>
            <a:extLst>
              <a:ext uri="{FF2B5EF4-FFF2-40B4-BE49-F238E27FC236}">
                <a16:creationId xmlns="" xmlns:a16="http://schemas.microsoft.com/office/drawing/2014/main" id="{59DFC8AC-72DE-4631-8E9C-9CFEFCDE26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512" y="908720"/>
            <a:ext cx="8856984" cy="5832475"/>
          </a:xfrm>
        </p:spPr>
        <p:txBody>
          <a:bodyPr>
            <a:normAutofit fontScale="32500" lnSpcReduction="2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ru-RU" altLang="ru-RU" sz="8600" b="1" dirty="0">
                <a:solidFill>
                  <a:srgbClr val="FF0000"/>
                </a:solidFill>
              </a:rPr>
              <a:t>Лингвостилистические особенности описания</a:t>
            </a:r>
            <a:r>
              <a:rPr lang="ru-RU" altLang="ru-RU" sz="6200" b="1" dirty="0">
                <a:solidFill>
                  <a:srgbClr val="FF0000"/>
                </a:solidFill>
              </a:rPr>
              <a:t/>
            </a:r>
            <a:br>
              <a:rPr lang="ru-RU" altLang="ru-RU" sz="6200" b="1" dirty="0">
                <a:solidFill>
                  <a:srgbClr val="FF0000"/>
                </a:solidFill>
              </a:rPr>
            </a:br>
            <a:endParaRPr lang="ru-RU" altLang="ru-RU" sz="6200" b="1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altLang="ru-RU" sz="6200" b="1" dirty="0"/>
              <a:t>         Связь между предложениями обычно </a:t>
            </a:r>
            <a:r>
              <a:rPr lang="ru-RU" altLang="ru-RU" sz="6200" b="1" dirty="0">
                <a:solidFill>
                  <a:srgbClr val="000099"/>
                </a:solidFill>
              </a:rPr>
              <a:t>параллельная</a:t>
            </a:r>
            <a:r>
              <a:rPr lang="ru-RU" altLang="ru-RU" sz="6200" b="1" dirty="0"/>
              <a:t>. Вначале – первое предложение или абзац в качестве исходного пункта,  остальные предложения по смыслу связаны с первым, конкретизируя его. Они между собой связаны менее тесно или вовсе не связаны грамматически. </a:t>
            </a:r>
            <a:endParaRPr lang="ru-RU" altLang="ru-RU" sz="6200" b="1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altLang="ru-RU" sz="6200" b="1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altLang="ru-RU" sz="6200" b="1" dirty="0"/>
              <a:t> </a:t>
            </a:r>
            <a:r>
              <a:rPr lang="ru-RU" altLang="ru-RU" sz="6200" b="1" dirty="0" smtClean="0"/>
              <a:t>Каждое </a:t>
            </a:r>
            <a:r>
              <a:rPr lang="ru-RU" altLang="ru-RU" sz="6200" b="1" dirty="0"/>
              <a:t>предложение относительно </a:t>
            </a:r>
            <a:r>
              <a:rPr lang="ru-RU" altLang="ru-RU" sz="6200" b="1" dirty="0">
                <a:solidFill>
                  <a:srgbClr val="000099"/>
                </a:solidFill>
              </a:rPr>
              <a:t>самостоятельно</a:t>
            </a:r>
            <a:r>
              <a:rPr lang="ru-RU" altLang="ru-RU" sz="6200" b="1" dirty="0" smtClean="0">
                <a:solidFill>
                  <a:srgbClr val="000099"/>
                </a:solidFill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altLang="ru-RU" sz="6200" b="1" dirty="0"/>
              <a:t/>
            </a:r>
            <a:br>
              <a:rPr lang="ru-RU" altLang="ru-RU" sz="6200" b="1" dirty="0"/>
            </a:br>
            <a:r>
              <a:rPr lang="ru-RU" altLang="ru-RU" sz="6200" b="1" dirty="0"/>
              <a:t>Свойственно </a:t>
            </a:r>
            <a:r>
              <a:rPr lang="ru-RU" altLang="ru-RU" sz="6200" b="1" dirty="0">
                <a:solidFill>
                  <a:srgbClr val="000099"/>
                </a:solidFill>
              </a:rPr>
              <a:t>единство видовременных форм глаголов-сказуемых</a:t>
            </a:r>
            <a:r>
              <a:rPr lang="ru-RU" altLang="ru-RU" sz="6200" b="1" dirty="0"/>
              <a:t>. Глаголы чаще всего </a:t>
            </a:r>
            <a:r>
              <a:rPr lang="ru-RU" altLang="ru-RU" sz="6200" b="1" dirty="0">
                <a:solidFill>
                  <a:srgbClr val="000099"/>
                </a:solidFill>
              </a:rPr>
              <a:t>в форме несовершенного вида, чаще прошедшего времени</a:t>
            </a:r>
            <a:r>
              <a:rPr lang="ru-RU" altLang="ru-RU" sz="6200" b="1" dirty="0"/>
              <a:t>, а </a:t>
            </a:r>
            <a:r>
              <a:rPr lang="ru-RU" altLang="ru-RU" sz="6200" b="1" dirty="0">
                <a:solidFill>
                  <a:srgbClr val="006600"/>
                </a:solidFill>
              </a:rPr>
              <a:t>для особой наглядности – в форме настоящего времени. </a:t>
            </a:r>
            <a:endParaRPr lang="ru-RU" altLang="ru-RU" sz="6200" b="1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altLang="ru-RU" sz="6200" b="1" dirty="0"/>
              <a:t>В описании глаголы обозначают </a:t>
            </a:r>
            <a:r>
              <a:rPr lang="ru-RU" altLang="ru-RU" sz="6200" b="1" dirty="0">
                <a:solidFill>
                  <a:srgbClr val="FF0000"/>
                </a:solidFill>
              </a:rPr>
              <a:t>не последовательную смену событий, а одновременность происходящего</a:t>
            </a:r>
            <a:r>
              <a:rPr lang="ru-RU" altLang="ru-RU" sz="6200" b="1" dirty="0" smtClean="0">
                <a:solidFill>
                  <a:srgbClr val="FF0000"/>
                </a:solidFill>
              </a:rPr>
              <a:t>.</a:t>
            </a:r>
            <a:endParaRPr lang="ru-RU" altLang="ru-RU" sz="6200" b="1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altLang="ru-RU" sz="6200" b="1" dirty="0"/>
              <a:t> Если глаголы совершенного вида, то </a:t>
            </a:r>
            <a:r>
              <a:rPr lang="ru-RU" altLang="ru-RU" sz="6200" b="1" dirty="0">
                <a:solidFill>
                  <a:srgbClr val="000099"/>
                </a:solidFill>
              </a:rPr>
              <a:t>обычно со значением признака, а не активного действия.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altLang="ru-RU" sz="6200" b="1" dirty="0"/>
              <a:t>Характерен </a:t>
            </a:r>
            <a:r>
              <a:rPr lang="ru-RU" altLang="ru-RU" sz="6200" b="1" dirty="0">
                <a:solidFill>
                  <a:srgbClr val="000099"/>
                </a:solidFill>
              </a:rPr>
              <a:t>синтаксический параллелизм</a:t>
            </a:r>
            <a:r>
              <a:rPr lang="ru-RU" altLang="ru-RU" sz="6200" b="1" dirty="0"/>
              <a:t>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altLang="ru-RU" sz="6200" b="1" dirty="0"/>
              <a:t>В описании больше используются слова, обозначающие качества, свойства предметов. </a:t>
            </a:r>
          </a:p>
          <a:p>
            <a:pPr>
              <a:lnSpc>
                <a:spcPct val="80000"/>
              </a:lnSpc>
            </a:pPr>
            <a:endParaRPr lang="ru-RU" altLang="ru-RU" sz="1600" b="1" dirty="0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600" b="1" dirty="0"/>
          </a:p>
        </p:txBody>
      </p:sp>
      <p:sp>
        <p:nvSpPr>
          <p:cNvPr id="32770" name="Rectangle 2">
            <a:extLst>
              <a:ext uri="{FF2B5EF4-FFF2-40B4-BE49-F238E27FC236}">
                <a16:creationId xmlns="" xmlns:a16="http://schemas.microsoft.com/office/drawing/2014/main" id="{F80834D7-E4B7-488C-B964-7CA203D0C2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417512"/>
          </a:xfrm>
        </p:spPr>
        <p:txBody>
          <a:bodyPr>
            <a:normAutofit fontScale="90000"/>
          </a:bodyPr>
          <a:lstStyle/>
          <a:p>
            <a:r>
              <a:rPr lang="ru-RU" altLang="ru-RU" sz="4000" dirty="0"/>
              <a:t>Описание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3">
            <a:extLst>
              <a:ext uri="{FF2B5EF4-FFF2-40B4-BE49-F238E27FC236}">
                <a16:creationId xmlns="" xmlns:a16="http://schemas.microsoft.com/office/drawing/2014/main" id="{772E5F45-3E0A-4126-B4BB-6802E8BB4AE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274638"/>
            <a:ext cx="8856984" cy="3009900"/>
          </a:xfrm>
        </p:spPr>
        <p:txBody>
          <a:bodyPr>
            <a:normAutofit fontScale="90000"/>
          </a:bodyPr>
          <a:lstStyle/>
          <a:p>
            <a:r>
              <a:rPr lang="ru-RU" altLang="ru-RU" sz="1400" dirty="0" smtClean="0">
                <a:solidFill>
                  <a:schemeClr val="tx1"/>
                </a:solidFill>
              </a:rPr>
              <a:t/>
            </a:r>
            <a:br>
              <a:rPr lang="ru-RU" altLang="ru-RU" sz="1400" dirty="0" smtClean="0">
                <a:solidFill>
                  <a:schemeClr val="tx1"/>
                </a:solidFill>
              </a:rPr>
            </a:br>
            <a:r>
              <a:rPr lang="ru-RU" altLang="ru-RU" sz="1400" dirty="0">
                <a:solidFill>
                  <a:schemeClr val="tx1"/>
                </a:solidFill>
              </a:rPr>
              <a:t/>
            </a:r>
            <a:br>
              <a:rPr lang="ru-RU" altLang="ru-RU" sz="1400" dirty="0">
                <a:solidFill>
                  <a:schemeClr val="tx1"/>
                </a:solidFill>
              </a:rPr>
            </a:br>
            <a:r>
              <a:rPr lang="ru-RU" altLang="ru-RU" sz="1400" dirty="0" smtClean="0">
                <a:solidFill>
                  <a:schemeClr val="tx1"/>
                </a:solidFill>
              </a:rPr>
              <a:t/>
            </a:r>
            <a:br>
              <a:rPr lang="ru-RU" altLang="ru-RU" sz="1400" dirty="0" smtClean="0">
                <a:solidFill>
                  <a:schemeClr val="tx1"/>
                </a:solidFill>
              </a:rPr>
            </a:br>
            <a:r>
              <a:rPr lang="ru-RU" altLang="ru-RU" sz="1400" dirty="0">
                <a:solidFill>
                  <a:schemeClr val="tx1"/>
                </a:solidFill>
              </a:rPr>
              <a:t/>
            </a:r>
            <a:br>
              <a:rPr lang="ru-RU" altLang="ru-RU" sz="1400" dirty="0">
                <a:solidFill>
                  <a:schemeClr val="tx1"/>
                </a:solidFill>
              </a:rPr>
            </a:br>
            <a:r>
              <a:rPr lang="ru-RU" altLang="ru-RU" sz="1400" dirty="0" smtClean="0">
                <a:solidFill>
                  <a:schemeClr val="tx1"/>
                </a:solidFill>
              </a:rPr>
              <a:t/>
            </a:r>
            <a:br>
              <a:rPr lang="ru-RU" altLang="ru-RU" sz="1400" dirty="0" smtClean="0">
                <a:solidFill>
                  <a:schemeClr val="tx1"/>
                </a:solidFill>
              </a:rPr>
            </a:br>
            <a:r>
              <a:rPr lang="ru-RU" altLang="ru-RU" sz="1400" dirty="0">
                <a:solidFill>
                  <a:schemeClr val="tx1"/>
                </a:solidFill>
              </a:rPr>
              <a:t/>
            </a:r>
            <a:br>
              <a:rPr lang="ru-RU" altLang="ru-RU" sz="1400" dirty="0">
                <a:solidFill>
                  <a:schemeClr val="tx1"/>
                </a:solidFill>
              </a:rPr>
            </a:br>
            <a:r>
              <a:rPr lang="ru-RU" altLang="ru-RU" sz="1400" dirty="0" smtClean="0">
                <a:solidFill>
                  <a:schemeClr val="tx1"/>
                </a:solidFill>
              </a:rPr>
              <a:t/>
            </a:r>
            <a:br>
              <a:rPr lang="ru-RU" altLang="ru-RU" sz="1400" dirty="0" smtClean="0">
                <a:solidFill>
                  <a:schemeClr val="tx1"/>
                </a:solidFill>
              </a:rPr>
            </a:br>
            <a:r>
              <a:rPr lang="ru-RU" altLang="ru-RU" sz="1400" dirty="0">
                <a:solidFill>
                  <a:schemeClr val="tx1"/>
                </a:solidFill>
              </a:rPr>
              <a:t/>
            </a:r>
            <a:br>
              <a:rPr lang="ru-RU" altLang="ru-RU" sz="1400" dirty="0">
                <a:solidFill>
                  <a:schemeClr val="tx1"/>
                </a:solidFill>
              </a:rPr>
            </a:br>
            <a:r>
              <a:rPr lang="ru-RU" altLang="ru-RU" sz="1400" dirty="0" smtClean="0">
                <a:solidFill>
                  <a:schemeClr val="tx1"/>
                </a:solidFill>
              </a:rPr>
              <a:t/>
            </a:r>
            <a:br>
              <a:rPr lang="ru-RU" altLang="ru-RU" sz="1400" dirty="0" smtClean="0">
                <a:solidFill>
                  <a:schemeClr val="tx1"/>
                </a:solidFill>
              </a:rPr>
            </a:br>
            <a:r>
              <a:rPr lang="ru-RU" altLang="ru-RU" sz="1400" dirty="0">
                <a:solidFill>
                  <a:schemeClr val="tx1"/>
                </a:solidFill>
              </a:rPr>
              <a:t/>
            </a:r>
            <a:br>
              <a:rPr lang="ru-RU" altLang="ru-RU" sz="1400" dirty="0">
                <a:solidFill>
                  <a:schemeClr val="tx1"/>
                </a:solidFill>
              </a:rPr>
            </a:b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ru-RU" altLang="ru-RU" sz="2000" dirty="0">
                <a:solidFill>
                  <a:schemeClr val="tx1"/>
                </a:solidFill>
              </a:rPr>
              <a:t>Композиционная модель этого типа речи: </a:t>
            </a:r>
            <a:r>
              <a:rPr lang="ru-RU" altLang="ru-RU" sz="2000" b="1" dirty="0">
                <a:solidFill>
                  <a:schemeClr val="tx1"/>
                </a:solidFill>
              </a:rPr>
              <a:t>объект описания</a:t>
            </a:r>
            <a:r>
              <a:rPr lang="ru-RU" altLang="ru-RU" sz="2000" dirty="0">
                <a:solidFill>
                  <a:schemeClr val="tx1"/>
                </a:solidFill>
              </a:rPr>
              <a:t> — </a:t>
            </a:r>
            <a:r>
              <a:rPr lang="ru-RU" altLang="ru-RU" sz="2000" b="1" dirty="0">
                <a:solidFill>
                  <a:schemeClr val="tx1"/>
                </a:solidFill>
              </a:rPr>
              <a:t>его признаки</a:t>
            </a:r>
            <a:r>
              <a:rPr lang="ru-RU" altLang="ru-RU" sz="2000" dirty="0">
                <a:solidFill>
                  <a:schemeClr val="tx1"/>
                </a:solidFill>
              </a:rPr>
              <a:t> — </a:t>
            </a:r>
            <a:r>
              <a:rPr lang="ru-RU" altLang="ru-RU" sz="2000" b="1" dirty="0">
                <a:solidFill>
                  <a:schemeClr val="tx1"/>
                </a:solidFill>
              </a:rPr>
              <a:t>общая картина, образ.</a:t>
            </a:r>
            <a:r>
              <a:rPr lang="en-US" altLang="ru-RU" sz="2000" b="1" dirty="0">
                <a:solidFill>
                  <a:schemeClr val="tx1"/>
                </a:solidFill>
              </a:rPr>
              <a:t/>
            </a:r>
            <a:br>
              <a:rPr lang="en-US" altLang="ru-RU" sz="2000" b="1" dirty="0">
                <a:solidFill>
                  <a:schemeClr val="tx1"/>
                </a:solidFill>
              </a:rPr>
            </a:br>
            <a:r>
              <a:rPr lang="ru-RU" altLang="ru-RU" sz="2000" b="1" dirty="0">
                <a:solidFill>
                  <a:schemeClr val="tx1"/>
                </a:solidFill>
              </a:rPr>
              <a:t> </a:t>
            </a:r>
            <a:r>
              <a:rPr lang="ru-RU" altLang="ru-RU" sz="2000" dirty="0">
                <a:solidFill>
                  <a:schemeClr val="tx1"/>
                </a:solidFill>
              </a:rPr>
              <a:t>Отправная точка — сам предмет или его часть.</a:t>
            </a:r>
            <a:r>
              <a:rPr lang="ru-RU" altLang="ru-RU" sz="2000" dirty="0"/>
              <a:t> </a:t>
            </a:r>
            <a:r>
              <a:rPr lang="ru-RU" altLang="ru-RU" sz="2000" b="1" dirty="0">
                <a:solidFill>
                  <a:srgbClr val="FF0000"/>
                </a:solidFill>
              </a:rPr>
              <a:t>Развитие мысли происходит за счет того, что каждое следующее предложение добавляет к сказанному новые признаки</a:t>
            </a:r>
            <a:r>
              <a:rPr lang="ru-RU" altLang="ru-RU" sz="2000" dirty="0"/>
              <a:t>, </a:t>
            </a:r>
            <a:r>
              <a:rPr lang="en-US" altLang="ru-RU" sz="2000" dirty="0"/>
              <a:t/>
            </a:r>
            <a:br>
              <a:rPr lang="en-US" altLang="ru-RU" sz="2000" dirty="0"/>
            </a:br>
            <a:r>
              <a:rPr lang="ru-RU" altLang="ru-RU" sz="2000" dirty="0"/>
              <a:t>В текстах-описаниях признаки предмета — это та </a:t>
            </a:r>
            <a:r>
              <a:rPr lang="ru-RU" altLang="ru-RU" sz="2000" b="1" dirty="0"/>
              <a:t>новая</a:t>
            </a:r>
            <a:r>
              <a:rPr lang="ru-RU" altLang="ru-RU" sz="2000" dirty="0"/>
              <a:t> информация, ради которой создается высказывание.</a:t>
            </a:r>
            <a:r>
              <a:rPr lang="en-US" altLang="ru-RU" sz="2000" dirty="0"/>
              <a:t/>
            </a:r>
            <a:br>
              <a:rPr lang="en-US" altLang="ru-RU" sz="2000" dirty="0"/>
            </a:br>
            <a:endParaRPr lang="ru-RU" altLang="ru-RU" sz="2000" i="1" dirty="0"/>
          </a:p>
        </p:txBody>
      </p:sp>
      <p:pic>
        <p:nvPicPr>
          <p:cNvPr id="33795" name="Picture 13" descr="C:\Users\User\Desktop\картинки с шаттерстока\шаттерсток\shutterstock_233008684.jpg">
            <a:extLst>
              <a:ext uri="{FF2B5EF4-FFF2-40B4-BE49-F238E27FC236}">
                <a16:creationId xmlns="" xmlns:a16="http://schemas.microsoft.com/office/drawing/2014/main" id="{263D7B7B-86C8-48FB-A051-AE3A135E3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852738"/>
            <a:ext cx="5292725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CEC3012-DD32-4F2B-95BF-C13B580CF422}"/>
              </a:ext>
            </a:extLst>
          </p:cNvPr>
          <p:cNvSpPr/>
          <p:nvPr/>
        </p:nvSpPr>
        <p:spPr>
          <a:xfrm>
            <a:off x="5508625" y="4221163"/>
            <a:ext cx="1727200" cy="5762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C00000"/>
                </a:solidFill>
              </a:rPr>
              <a:t>Предмет</a:t>
            </a:r>
          </a:p>
          <a:p>
            <a:pPr algn="ctr" eaLnBrk="1" hangingPunct="1">
              <a:defRPr/>
            </a:pPr>
            <a:r>
              <a:rPr lang="ru-RU" sz="2400" dirty="0">
                <a:solidFill>
                  <a:srgbClr val="C00000"/>
                </a:solidFill>
              </a:rPr>
              <a:t>(явление)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A15AB95-7DA4-4760-BF95-F1695EB7C094}"/>
              </a:ext>
            </a:extLst>
          </p:cNvPr>
          <p:cNvSpPr/>
          <p:nvPr/>
        </p:nvSpPr>
        <p:spPr>
          <a:xfrm>
            <a:off x="4787900" y="3357563"/>
            <a:ext cx="1152525" cy="4318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Новое 1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E3D1910-B98E-42C4-ACAE-1DFF19BD8AE1}"/>
              </a:ext>
            </a:extLst>
          </p:cNvPr>
          <p:cNvSpPr/>
          <p:nvPr/>
        </p:nvSpPr>
        <p:spPr>
          <a:xfrm>
            <a:off x="6084888" y="3213100"/>
            <a:ext cx="1223962" cy="4318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Новое 2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DA48180-B935-4501-BACE-3635599AA898}"/>
              </a:ext>
            </a:extLst>
          </p:cNvPr>
          <p:cNvSpPr/>
          <p:nvPr/>
        </p:nvSpPr>
        <p:spPr>
          <a:xfrm>
            <a:off x="7667625" y="3573463"/>
            <a:ext cx="1152525" cy="4318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Новое 3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13F036D2-7AFF-45D3-B7F8-80EC2B3C02FA}"/>
              </a:ext>
            </a:extLst>
          </p:cNvPr>
          <p:cNvSpPr/>
          <p:nvPr/>
        </p:nvSpPr>
        <p:spPr>
          <a:xfrm>
            <a:off x="5867400" y="5516563"/>
            <a:ext cx="1152525" cy="433387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Новое 4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979F8976-08E7-4C82-AF77-A8BC40B23A4B}"/>
              </a:ext>
            </a:extLst>
          </p:cNvPr>
          <p:cNvSpPr/>
          <p:nvPr/>
        </p:nvSpPr>
        <p:spPr>
          <a:xfrm>
            <a:off x="4140200" y="5157788"/>
            <a:ext cx="1584325" cy="503237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Новое 5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A2C6B3A5-0120-4A9B-A0C2-5032E0BC160F}"/>
              </a:ext>
            </a:extLst>
          </p:cNvPr>
          <p:cNvSpPr/>
          <p:nvPr/>
        </p:nvSpPr>
        <p:spPr>
          <a:xfrm>
            <a:off x="3924300" y="4005263"/>
            <a:ext cx="1152525" cy="4318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Новое 6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>
            <a:extLst>
              <a:ext uri="{FF2B5EF4-FFF2-40B4-BE49-F238E27FC236}">
                <a16:creationId xmlns="" xmlns:a16="http://schemas.microsoft.com/office/drawing/2014/main" id="{B8454B7A-AE40-4324-A802-8322FDE877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553" y="1610518"/>
            <a:ext cx="7056784" cy="4525963"/>
          </a:xfrm>
        </p:spPr>
        <p:txBody>
          <a:bodyPr/>
          <a:lstStyle/>
          <a:p>
            <a:pPr>
              <a:spcBef>
                <a:spcPts val="0"/>
              </a:spcBef>
              <a:buFontTx/>
              <a:buNone/>
            </a:pPr>
            <a:r>
              <a:rPr lang="ru-RU" altLang="ru-RU" sz="2400" dirty="0"/>
              <a:t> </a:t>
            </a:r>
            <a:r>
              <a:rPr lang="ru-RU" altLang="ru-RU" sz="2400" dirty="0" smtClean="0"/>
              <a:t>Описания </a:t>
            </a:r>
            <a:r>
              <a:rPr lang="ru-RU" altLang="ru-RU" sz="2400" dirty="0"/>
              <a:t>можно разделить на статические, изображающие предметы в состоянии покоя, и динамические, показывающие предметы, явления природы в движении. </a:t>
            </a:r>
            <a:endParaRPr lang="ru-RU" altLang="ru-RU" sz="2400" dirty="0" smtClean="0"/>
          </a:p>
          <a:p>
            <a:pPr>
              <a:spcBef>
                <a:spcPts val="0"/>
              </a:spcBef>
              <a:buFontTx/>
              <a:buNone/>
            </a:pPr>
            <a:r>
              <a:rPr lang="ru-RU" altLang="ru-RU" sz="2400" dirty="0" smtClean="0"/>
              <a:t>В </a:t>
            </a:r>
            <a:r>
              <a:rPr lang="ru-RU" altLang="ru-RU" sz="2400" dirty="0"/>
              <a:t>первых речь</a:t>
            </a:r>
            <a:r>
              <a:rPr lang="en-US" altLang="ru-RU" sz="2400" dirty="0"/>
              <a:t> </a:t>
            </a:r>
            <a:r>
              <a:rPr lang="ru-RU" altLang="ru-RU" sz="2400" dirty="0"/>
              <a:t>носит именной характер: главенствующую роль играют </a:t>
            </a:r>
            <a:r>
              <a:rPr lang="ru-RU" altLang="ru-RU" sz="2400" b="1" dirty="0"/>
              <a:t>имена существительные, прилагательные</a:t>
            </a:r>
            <a:r>
              <a:rPr lang="ru-RU" altLang="ru-RU" sz="2400" dirty="0"/>
              <a:t>; </a:t>
            </a:r>
            <a:endParaRPr lang="ru-RU" altLang="ru-RU" sz="2400" dirty="0" smtClean="0"/>
          </a:p>
          <a:p>
            <a:pPr>
              <a:spcBef>
                <a:spcPts val="0"/>
              </a:spcBef>
              <a:buFontTx/>
              <a:buNone/>
            </a:pPr>
            <a:r>
              <a:rPr lang="ru-RU" altLang="ru-RU" sz="2400" dirty="0" smtClean="0"/>
              <a:t>во </a:t>
            </a:r>
            <a:r>
              <a:rPr lang="ru-RU" altLang="ru-RU" sz="2400" dirty="0"/>
              <a:t>вторых на первый план выдвигаются </a:t>
            </a:r>
            <a:r>
              <a:rPr lang="ru-RU" altLang="ru-RU" sz="2400" b="1" dirty="0"/>
              <a:t>глаголы,</a:t>
            </a:r>
            <a:r>
              <a:rPr lang="ru-RU" altLang="ru-RU" sz="2400" dirty="0"/>
              <a:t> которые отражают движение, рисуют динамическую картину. </a:t>
            </a:r>
          </a:p>
        </p:txBody>
      </p:sp>
      <p:sp>
        <p:nvSpPr>
          <p:cNvPr id="34818" name="Rectangle 2">
            <a:extLst>
              <a:ext uri="{FF2B5EF4-FFF2-40B4-BE49-F238E27FC236}">
                <a16:creationId xmlns="" xmlns:a16="http://schemas.microsoft.com/office/drawing/2014/main" id="{F821C019-FAD8-47E2-8637-89428A8B2C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/>
              <a:t>Статические и динамические описания</a:t>
            </a:r>
          </a:p>
        </p:txBody>
      </p:sp>
      <p:pic>
        <p:nvPicPr>
          <p:cNvPr id="34820" name="Picture 5" descr="shutterstock_109634627">
            <a:extLst>
              <a:ext uri="{FF2B5EF4-FFF2-40B4-BE49-F238E27FC236}">
                <a16:creationId xmlns="" xmlns:a16="http://schemas.microsoft.com/office/drawing/2014/main" id="{14DF111E-0804-4B1A-B139-AD3F49ABD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498086"/>
            <a:ext cx="1586356" cy="175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Содержимое 2">
            <a:extLst>
              <a:ext uri="{FF2B5EF4-FFF2-40B4-BE49-F238E27FC236}">
                <a16:creationId xmlns="" xmlns:a16="http://schemas.microsoft.com/office/drawing/2014/main" id="{7555131D-79AD-4051-9327-D4E7C435D0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4558" y="1340769"/>
            <a:ext cx="8717922" cy="5256584"/>
          </a:xfrm>
        </p:spPr>
        <p:txBody>
          <a:bodyPr>
            <a:normAutofit/>
          </a:bodyPr>
          <a:lstStyle/>
          <a:p>
            <a:endParaRPr lang="ru-RU" altLang="ru-RU" sz="1800" b="1" dirty="0" smtClean="0"/>
          </a:p>
          <a:p>
            <a:endParaRPr lang="ru-RU" altLang="ru-RU" sz="1800" b="1" dirty="0"/>
          </a:p>
          <a:p>
            <a:r>
              <a:rPr lang="ru-RU" altLang="ru-RU" sz="1800" b="1" dirty="0" smtClean="0"/>
              <a:t>Тип </a:t>
            </a:r>
            <a:r>
              <a:rPr lang="ru-RU" altLang="ru-RU" sz="1800" b="1" dirty="0"/>
              <a:t>речи, в котором обычно сообщается о </a:t>
            </a:r>
            <a:r>
              <a:rPr lang="ru-RU" altLang="ru-RU" sz="1800" b="1" dirty="0">
                <a:solidFill>
                  <a:srgbClr val="C00000"/>
                </a:solidFill>
              </a:rPr>
              <a:t>действиях и событиях, сменяющих друг друга во времени. </a:t>
            </a:r>
            <a:endParaRPr lang="ru-RU" altLang="ru-RU" sz="1800" b="1" dirty="0"/>
          </a:p>
          <a:p>
            <a:r>
              <a:rPr lang="ru-RU" altLang="ru-RU" sz="1800" b="1" dirty="0"/>
              <a:t>Способ связи предложений в тексте обычно </a:t>
            </a:r>
            <a:r>
              <a:rPr lang="ru-RU" altLang="ru-RU" sz="1800" b="1" dirty="0">
                <a:solidFill>
                  <a:srgbClr val="C00000"/>
                </a:solidFill>
              </a:rPr>
              <a:t>цепной</a:t>
            </a:r>
            <a:r>
              <a:rPr lang="ru-RU" altLang="ru-RU" sz="1800" b="1" dirty="0"/>
              <a:t> (1-2-3-4…) </a:t>
            </a:r>
          </a:p>
          <a:p>
            <a:r>
              <a:rPr lang="ru-RU" altLang="ru-RU" sz="1800" b="1" dirty="0">
                <a:solidFill>
                  <a:srgbClr val="C00000"/>
                </a:solidFill>
              </a:rPr>
              <a:t>Первое предложение содержит тему</a:t>
            </a:r>
            <a:r>
              <a:rPr lang="ru-RU" altLang="ru-RU" sz="1800" b="1" dirty="0"/>
              <a:t>: указание на деятеля, явление природы и т.п. В  нем могут быть слова </a:t>
            </a:r>
            <a:r>
              <a:rPr lang="ru-RU" altLang="ru-RU" sz="1800" b="1" i="1" dirty="0"/>
              <a:t>как-то раз, однажды и др.,</a:t>
            </a:r>
            <a:r>
              <a:rPr lang="ru-RU" altLang="ru-RU" sz="1800" b="1" dirty="0"/>
              <a:t> обозначающие время и место события</a:t>
            </a:r>
            <a:r>
              <a:rPr lang="ru-RU" altLang="ru-RU" sz="1800" b="1" dirty="0" smtClean="0"/>
              <a:t>.</a:t>
            </a:r>
            <a:endParaRPr lang="ru-RU" altLang="ru-RU" sz="1800" b="1" dirty="0"/>
          </a:p>
          <a:p>
            <a:r>
              <a:rPr lang="ru-RU" altLang="ru-RU" sz="1800" b="1" dirty="0"/>
              <a:t> Используются </a:t>
            </a:r>
            <a:r>
              <a:rPr lang="ru-RU" altLang="ru-RU" sz="1800" b="1" dirty="0">
                <a:solidFill>
                  <a:srgbClr val="C00000"/>
                </a:solidFill>
              </a:rPr>
              <a:t>формы глаголов совершенного вида, обозначающие действия, сменяющие друг друга во времени. </a:t>
            </a:r>
            <a:r>
              <a:rPr lang="ru-RU" altLang="ru-RU" sz="1800" b="1" dirty="0"/>
              <a:t>Единичные формы глаголов несовершенного вида обозначают продолжительность или повторяемость действий. </a:t>
            </a:r>
          </a:p>
          <a:p>
            <a:r>
              <a:rPr lang="ru-RU" altLang="ru-RU" sz="1800" b="1" dirty="0"/>
              <a:t>Как средства связи предложений используются слова </a:t>
            </a:r>
            <a:r>
              <a:rPr lang="ru-RU" altLang="ru-RU" sz="1800" b="1" i="1" dirty="0"/>
              <a:t>сначала, прежде всего, в первую очередь</a:t>
            </a:r>
            <a:r>
              <a:rPr lang="ru-RU" altLang="ru-RU" sz="1800" b="1" dirty="0"/>
              <a:t> и т.п., обозначающие начало текста; </a:t>
            </a:r>
            <a:r>
              <a:rPr lang="ru-RU" altLang="ru-RU" sz="1800" b="1" i="1" dirty="0"/>
              <a:t>затем, потом, после этого</a:t>
            </a:r>
            <a:r>
              <a:rPr lang="ru-RU" altLang="ru-RU" sz="1800" b="1" dirty="0"/>
              <a:t> и др., обозначающие течение событий; </a:t>
            </a:r>
            <a:r>
              <a:rPr lang="ru-RU" altLang="ru-RU" sz="1800" b="1" i="1" dirty="0"/>
              <a:t>наконец, в конце концов, в заключение</a:t>
            </a:r>
            <a:r>
              <a:rPr lang="ru-RU" altLang="ru-RU" sz="1800" b="1" dirty="0"/>
              <a:t> и т.п., заключающие текст. </a:t>
            </a:r>
            <a:br>
              <a:rPr lang="ru-RU" altLang="ru-RU" sz="1800" b="1" dirty="0"/>
            </a:br>
            <a:endParaRPr lang="ru-RU" altLang="ru-RU" sz="1800" b="1" dirty="0"/>
          </a:p>
        </p:txBody>
      </p:sp>
      <p:sp>
        <p:nvSpPr>
          <p:cNvPr id="35842" name="Заголовок 1">
            <a:extLst>
              <a:ext uri="{FF2B5EF4-FFF2-40B4-BE49-F238E27FC236}">
                <a16:creationId xmlns="" xmlns:a16="http://schemas.microsoft.com/office/drawing/2014/main" id="{01220FC5-0E74-48B4-9408-2847AAE43E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0856" y="869950"/>
            <a:ext cx="8229600" cy="346075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/>
              <a:t>Повествование</a:t>
            </a:r>
          </a:p>
        </p:txBody>
      </p:sp>
      <p:pic>
        <p:nvPicPr>
          <p:cNvPr id="35844" name="Picture 5" descr="shutterstock_123887251">
            <a:extLst>
              <a:ext uri="{FF2B5EF4-FFF2-40B4-BE49-F238E27FC236}">
                <a16:creationId xmlns="" xmlns:a16="http://schemas.microsoft.com/office/drawing/2014/main" id="{D12DB470-B148-4F84-9241-3D2020F7F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4664"/>
            <a:ext cx="169168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>
            <a:extLst>
              <a:ext uri="{FF2B5EF4-FFF2-40B4-BE49-F238E27FC236}">
                <a16:creationId xmlns="" xmlns:a16="http://schemas.microsoft.com/office/drawing/2014/main" id="{FA9B4A72-44B3-4B1D-870F-D792347155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260350"/>
            <a:ext cx="6191250" cy="1655763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r>
              <a:rPr lang="ru-RU" altLang="ru-RU" sz="2400" dirty="0"/>
              <a:t/>
            </a:r>
            <a:br>
              <a:rPr lang="ru-RU" altLang="ru-RU" sz="2400" dirty="0"/>
            </a:br>
            <a:r>
              <a:rPr lang="ru-RU" altLang="ru-RU" sz="2400" dirty="0"/>
              <a:t>«</a:t>
            </a:r>
            <a:r>
              <a:rPr lang="ru-RU" altLang="ru-RU" sz="2400" b="1" i="1" dirty="0">
                <a:solidFill>
                  <a:srgbClr val="FF0000"/>
                </a:solidFill>
              </a:rPr>
              <a:t>Пришел, увидел, победил</a:t>
            </a:r>
            <a:r>
              <a:rPr lang="ru-RU" altLang="ru-RU" sz="2400" dirty="0"/>
              <a:t>» — так </a:t>
            </a:r>
            <a:r>
              <a:rPr lang="ru-RU" altLang="ru-RU" sz="2400" dirty="0">
                <a:solidFill>
                  <a:schemeClr val="tx1"/>
                </a:solidFill>
              </a:rPr>
              <a:t>прокомментировал 2 апреля 47 г. Юлий Цезарь свою победу над понтийским царём </a:t>
            </a:r>
            <a:r>
              <a:rPr lang="ru-RU" altLang="ru-RU" sz="2400" dirty="0" err="1">
                <a:solidFill>
                  <a:schemeClr val="tx1"/>
                </a:solidFill>
              </a:rPr>
              <a:t>Фарнаком</a:t>
            </a:r>
            <a:r>
              <a:rPr lang="ru-RU" altLang="ru-RU" sz="2400" dirty="0">
                <a:solidFill>
                  <a:schemeClr val="tx1"/>
                </a:solidFill>
              </a:rPr>
              <a:t>. </a:t>
            </a:r>
            <a:r>
              <a:rPr lang="ru-RU" altLang="ru-RU" dirty="0">
                <a:solidFill>
                  <a:schemeClr val="tx1"/>
                </a:solidFill>
              </a:rPr>
              <a:t/>
            </a:r>
            <a:br>
              <a:rPr lang="ru-RU" altLang="ru-RU" dirty="0">
                <a:solidFill>
                  <a:schemeClr val="tx1"/>
                </a:solidFill>
              </a:rPr>
            </a:b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50179" name="Текст 2">
            <a:extLst>
              <a:ext uri="{FF2B5EF4-FFF2-40B4-BE49-F238E27FC236}">
                <a16:creationId xmlns="" xmlns:a16="http://schemas.microsoft.com/office/drawing/2014/main" id="{A4867CE4-EBBD-4F3C-BE30-4D30AE2E40C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133600"/>
            <a:ext cx="8316913" cy="1778000"/>
          </a:xfrm>
          <a:solidFill>
            <a:srgbClr val="CCCCFF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altLang="ru-RU" sz="2000"/>
              <a:t>        Докажите, что этот знаменитый рассказ Цезаря, ставший афоризмом, - самое краткое повествование в мировой литературе.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2000"/>
              <a:t>Что является главным языковым средством, организующим это повествование? </a:t>
            </a:r>
          </a:p>
          <a:p>
            <a:pPr>
              <a:buFontTx/>
              <a:buNone/>
            </a:pPr>
            <a:endParaRPr lang="ru-RU" altLang="ru-RU" sz="2000"/>
          </a:p>
        </p:txBody>
      </p:sp>
      <p:sp>
        <p:nvSpPr>
          <p:cNvPr id="50180" name="Содержимое 3">
            <a:extLst>
              <a:ext uri="{FF2B5EF4-FFF2-40B4-BE49-F238E27FC236}">
                <a16:creationId xmlns="" xmlns:a16="http://schemas.microsoft.com/office/drawing/2014/main" id="{35D99102-FD19-4FD6-9F3C-20D9D2C0D89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323850" y="4038600"/>
            <a:ext cx="8316913" cy="2630488"/>
          </a:xfrm>
          <a:solidFill>
            <a:srgbClr val="CCFFFF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altLang="ru-RU" sz="2000"/>
              <a:t>Предложение не описывает действия, а повествует о них.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/>
              <a:t>     Оно передает самую суть повествования, смысловую и языковую – это рассказ о том, что произошло, случилось.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/>
              <a:t>     Главным языковым средством такого рассказа являются глаголы прошедшего времени совершенного вида. Они </a:t>
            </a:r>
            <a:r>
              <a:rPr lang="ru-RU" altLang="ru-RU" sz="2000" b="1"/>
              <a:t>выражают последовательность действия, смену одного завершенного действия другим, что характерно для повествования. </a:t>
            </a:r>
            <a:endParaRPr lang="ru-RU" altLang="ru-RU" sz="2000"/>
          </a:p>
          <a:p>
            <a:endParaRPr lang="ru-RU" altLang="ru-RU"/>
          </a:p>
        </p:txBody>
      </p:sp>
      <p:pic>
        <p:nvPicPr>
          <p:cNvPr id="36869" name="Picture 2" descr="C:\Users\User\Desktop\shutterstock_174103790 (1).jpg">
            <a:extLst>
              <a:ext uri="{FF2B5EF4-FFF2-40B4-BE49-F238E27FC236}">
                <a16:creationId xmlns="" xmlns:a16="http://schemas.microsoft.com/office/drawing/2014/main" id="{73AC383D-FF3E-4C98-B254-F54C10C64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5525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1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18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18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  <p:bldP spid="50179" grpId="0" build="p" animBg="1"/>
      <p:bldP spid="50180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2" descr="Картинки по запросу гиа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706437"/>
          </a:xfrm>
        </p:spPr>
        <p:txBody>
          <a:bodyPr/>
          <a:lstStyle/>
          <a:p>
            <a:pPr eaLnBrk="1" hangingPunct="1"/>
            <a:r>
              <a:rPr lang="ru-RU" altLang="ru-RU" sz="7200" b="1" i="1" dirty="0" smtClean="0">
                <a:solidFill>
                  <a:srgbClr val="C00000"/>
                </a:solidFill>
              </a:rPr>
              <a:t>2023</a:t>
            </a:r>
            <a:endParaRPr lang="ru-RU" altLang="ru-RU" sz="7200" b="1" i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18926" y="1341438"/>
            <a:ext cx="8856984" cy="2808312"/>
          </a:xfrm>
          <a:ln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dirty="0"/>
              <a:t>Физика, химия, биология, литература, география, история, обществознание, иностранные языки 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dirty="0"/>
              <a:t>(англ., нем., франц., исп.❾, </a:t>
            </a:r>
            <a:r>
              <a:rPr lang="ru-RU" sz="3600" u="sng" dirty="0"/>
              <a:t>кит ⓫</a:t>
            </a:r>
            <a:r>
              <a:rPr lang="ru-RU" sz="3600" dirty="0"/>
              <a:t>) ,  ИКТ.*** ⑨ и ⑪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4"/>
          </p:nvPr>
        </p:nvSpPr>
        <p:spPr>
          <a:xfrm>
            <a:off x="107504" y="4365104"/>
            <a:ext cx="8856984" cy="1080120"/>
          </a:xfrm>
          <a:ln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dirty="0"/>
              <a:t>*** ⑨, ⑪ - ГВЭ (дети-инвалиды,  д. с ОВЗ).</a:t>
            </a:r>
          </a:p>
        </p:txBody>
      </p:sp>
    </p:spTree>
    <p:extLst>
      <p:ext uri="{BB962C8B-B14F-4D97-AF65-F5344CB8AC3E}">
        <p14:creationId xmlns:p14="http://schemas.microsoft.com/office/powerpoint/2010/main" val="287155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>
            <a:extLst>
              <a:ext uri="{FF2B5EF4-FFF2-40B4-BE49-F238E27FC236}">
                <a16:creationId xmlns="" xmlns:a16="http://schemas.microsoft.com/office/drawing/2014/main" id="{27176BFC-C732-4F96-B424-7301AD0019F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575"/>
            <a:ext cx="8229600" cy="647700"/>
          </a:xfrm>
        </p:spPr>
        <p:txBody>
          <a:bodyPr/>
          <a:lstStyle/>
          <a:p>
            <a:r>
              <a:rPr lang="ru-RU" altLang="ru-RU" sz="3200" dirty="0">
                <a:solidFill>
                  <a:schemeClr val="tx1"/>
                </a:solidFill>
              </a:rPr>
              <a:t>Повествовательный текст</a:t>
            </a:r>
          </a:p>
        </p:txBody>
      </p:sp>
      <p:sp>
        <p:nvSpPr>
          <p:cNvPr id="37891" name="Содержимое 2">
            <a:extLst>
              <a:ext uri="{FF2B5EF4-FFF2-40B4-BE49-F238E27FC236}">
                <a16:creationId xmlns="" xmlns:a16="http://schemas.microsoft.com/office/drawing/2014/main" id="{48677C54-BE24-406F-A5F8-059698FC26F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908050"/>
            <a:ext cx="8785225" cy="5949950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ru-RU" altLang="ru-RU" sz="1800"/>
              <a:t>Коммуникативная цель –  информировать о событии или действиях героя.</a:t>
            </a:r>
          </a:p>
          <a:p>
            <a:pPr>
              <a:buFontTx/>
              <a:buAutoNum type="arabicPeriod"/>
            </a:pPr>
            <a:r>
              <a:rPr lang="ru-RU" altLang="ru-RU" sz="1800"/>
              <a:t>Основной вопрос к тексту: «Что произошло с героем (со мной)?»</a:t>
            </a:r>
          </a:p>
          <a:p>
            <a:pPr>
              <a:buFontTx/>
              <a:buAutoNum type="arabicPeriod"/>
            </a:pPr>
            <a:r>
              <a:rPr lang="ru-RU" altLang="ru-RU" sz="1800"/>
              <a:t>Основная мысль – ответ на основной вопрос («С героем (со мной) произошло следующее...»</a:t>
            </a:r>
          </a:p>
          <a:p>
            <a:pPr>
              <a:buFontTx/>
              <a:buAutoNum type="arabicPeriod"/>
            </a:pPr>
            <a:r>
              <a:rPr lang="ru-RU" altLang="ru-RU" sz="1800"/>
              <a:t>План построения повествования: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800"/>
              <a:t>сообщение о действующем лице;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800"/>
              <a:t>указание на место и время событий;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800"/>
              <a:t>рассказ о действиях с указанием их особенностей и последовательности во времени;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800"/>
              <a:t>указание на итог действий, завершение повествования.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800"/>
              <a:t>вывод.</a:t>
            </a:r>
          </a:p>
          <a:p>
            <a:pPr>
              <a:buFontTx/>
              <a:buNone/>
            </a:pPr>
            <a:r>
              <a:rPr lang="ru-RU" altLang="ru-RU" sz="1800"/>
              <a:t>5. В тексте имеются слова и словосочетания, показывающие соотношение действий во времени и пространстве (</a:t>
            </a:r>
            <a:r>
              <a:rPr lang="ru-RU" altLang="ru-RU" sz="1800" i="1"/>
              <a:t>однажды, сначала, только что, как-то зимой (осенью, летом, весной), в праздник, на каникулах,  на прогулке, потом, тогда, а в это время и т.п.)</a:t>
            </a:r>
          </a:p>
          <a:p>
            <a:pPr>
              <a:buFontTx/>
              <a:buNone/>
            </a:pPr>
            <a:r>
              <a:rPr lang="ru-RU" altLang="ru-RU" sz="1800"/>
              <a:t>6. В тексте много глаголов, обозначающих конкретные действия.</a:t>
            </a:r>
          </a:p>
          <a:p>
            <a:pPr>
              <a:buFontTx/>
              <a:buNone/>
            </a:pPr>
            <a:r>
              <a:rPr lang="ru-RU" altLang="ru-RU" sz="1800"/>
              <a:t>7. Для текста характерна цепная связь между предложениями.</a:t>
            </a:r>
          </a:p>
          <a:p>
            <a:pPr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>
            <a:extLst>
              <a:ext uri="{FF2B5EF4-FFF2-40B4-BE49-F238E27FC236}">
                <a16:creationId xmlns="" xmlns:a16="http://schemas.microsoft.com/office/drawing/2014/main" id="{6A3C1AF2-1A97-4822-963F-C2258F8343A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706437"/>
          </a:xfrm>
        </p:spPr>
        <p:txBody>
          <a:bodyPr/>
          <a:lstStyle/>
          <a:p>
            <a:pPr algn="r"/>
            <a:r>
              <a:rPr lang="ru-RU" altLang="ru-RU" sz="3200" b="1"/>
              <a:t>Схема повествовательного текста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971F0DA-9774-4D72-B4F1-07A7C533B756}"/>
              </a:ext>
            </a:extLst>
          </p:cNvPr>
          <p:cNvSpPr/>
          <p:nvPr/>
        </p:nvSpPr>
        <p:spPr>
          <a:xfrm>
            <a:off x="1835150" y="1196975"/>
            <a:ext cx="5616575" cy="1727200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tx1"/>
                </a:solidFill>
              </a:rPr>
              <a:t>Что произошло со мной?</a:t>
            </a:r>
          </a:p>
          <a:p>
            <a:pPr algn="ctr" eaLnBrk="1" hangingPunct="1">
              <a:defRPr/>
            </a:pPr>
            <a:r>
              <a:rPr lang="ru-RU" sz="2000" dirty="0">
                <a:solidFill>
                  <a:schemeClr val="tx1"/>
                </a:solidFill>
              </a:rPr>
              <a:t>В каком порядке события сменяли друг друга?</a:t>
            </a:r>
          </a:p>
        </p:txBody>
      </p:sp>
      <p:sp>
        <p:nvSpPr>
          <p:cNvPr id="7" name="Стрелка вниз 6">
            <a:extLst>
              <a:ext uri="{FF2B5EF4-FFF2-40B4-BE49-F238E27FC236}">
                <a16:creationId xmlns="" xmlns:a16="http://schemas.microsoft.com/office/drawing/2014/main" id="{87CC33D8-2ECE-4535-9D17-D6DFD49C5621}"/>
              </a:ext>
            </a:extLst>
          </p:cNvPr>
          <p:cNvSpPr/>
          <p:nvPr/>
        </p:nvSpPr>
        <p:spPr>
          <a:xfrm>
            <a:off x="1763713" y="2997200"/>
            <a:ext cx="215900" cy="503238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63220111-4855-4B8A-A9FE-E7BA11495A85}"/>
              </a:ext>
            </a:extLst>
          </p:cNvPr>
          <p:cNvSpPr/>
          <p:nvPr/>
        </p:nvSpPr>
        <p:spPr>
          <a:xfrm>
            <a:off x="1042988" y="3573463"/>
            <a:ext cx="1512887" cy="2592387"/>
          </a:xfrm>
          <a:prstGeom prst="rect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tx1"/>
                </a:solidFill>
              </a:rPr>
              <a:t>Я</a:t>
            </a:r>
          </a:p>
        </p:txBody>
      </p:sp>
      <p:sp>
        <p:nvSpPr>
          <p:cNvPr id="9" name="Стрелка вправо 8">
            <a:extLst>
              <a:ext uri="{FF2B5EF4-FFF2-40B4-BE49-F238E27FC236}">
                <a16:creationId xmlns="" xmlns:a16="http://schemas.microsoft.com/office/drawing/2014/main" id="{3AE23983-6714-4BFB-9239-9ED6F363E74E}"/>
              </a:ext>
            </a:extLst>
          </p:cNvPr>
          <p:cNvSpPr/>
          <p:nvPr/>
        </p:nvSpPr>
        <p:spPr>
          <a:xfrm>
            <a:off x="2700338" y="3644900"/>
            <a:ext cx="503237" cy="215900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DD59FD2-DA48-453E-A33C-21C028ACB482}"/>
              </a:ext>
            </a:extLst>
          </p:cNvPr>
          <p:cNvSpPr/>
          <p:nvPr/>
        </p:nvSpPr>
        <p:spPr>
          <a:xfrm>
            <a:off x="3276600" y="3357563"/>
            <a:ext cx="2879725" cy="64770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rgbClr val="FF0000"/>
                </a:solidFill>
              </a:rPr>
              <a:t>1 – ое:</a:t>
            </a:r>
          </a:p>
          <a:p>
            <a:pPr algn="ctr" eaLnBrk="1" hangingPunct="1">
              <a:defRPr/>
            </a:pPr>
            <a:r>
              <a:rPr lang="ru-RU" sz="2000" i="1" dirty="0">
                <a:solidFill>
                  <a:schemeClr val="tx1"/>
                </a:solidFill>
              </a:rPr>
              <a:t>однажды, сначала</a:t>
            </a:r>
          </a:p>
        </p:txBody>
      </p:sp>
      <p:sp>
        <p:nvSpPr>
          <p:cNvPr id="11" name="Стрелка вправо 10">
            <a:extLst>
              <a:ext uri="{FF2B5EF4-FFF2-40B4-BE49-F238E27FC236}">
                <a16:creationId xmlns="" xmlns:a16="http://schemas.microsoft.com/office/drawing/2014/main" id="{AD069368-93A7-4DDA-96D5-286838DD81F8}"/>
              </a:ext>
            </a:extLst>
          </p:cNvPr>
          <p:cNvSpPr/>
          <p:nvPr/>
        </p:nvSpPr>
        <p:spPr>
          <a:xfrm>
            <a:off x="2555875" y="4292600"/>
            <a:ext cx="576263" cy="215900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6A614243-E3EF-47C2-B74E-F305172F0B5C}"/>
              </a:ext>
            </a:extLst>
          </p:cNvPr>
          <p:cNvSpPr/>
          <p:nvPr/>
        </p:nvSpPr>
        <p:spPr>
          <a:xfrm>
            <a:off x="3276600" y="4149725"/>
            <a:ext cx="2879725" cy="647700"/>
          </a:xfrm>
          <a:prstGeom prst="rect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rgbClr val="FF0000"/>
                </a:solidFill>
              </a:rPr>
              <a:t>2-ое:</a:t>
            </a:r>
          </a:p>
          <a:p>
            <a:pPr algn="ctr" eaLnBrk="1" hangingPunct="1">
              <a:defRPr/>
            </a:pPr>
            <a:r>
              <a:rPr lang="ru-RU" sz="2000" i="1" dirty="0">
                <a:solidFill>
                  <a:schemeClr val="tx1"/>
                </a:solidFill>
              </a:rPr>
              <a:t>вдруг, потом</a:t>
            </a:r>
          </a:p>
        </p:txBody>
      </p:sp>
      <p:sp>
        <p:nvSpPr>
          <p:cNvPr id="14" name="Стрелка вправо 13">
            <a:extLst>
              <a:ext uri="{FF2B5EF4-FFF2-40B4-BE49-F238E27FC236}">
                <a16:creationId xmlns="" xmlns:a16="http://schemas.microsoft.com/office/drawing/2014/main" id="{CEC623BE-B770-4CB9-B9A6-C28E36CDE567}"/>
              </a:ext>
            </a:extLst>
          </p:cNvPr>
          <p:cNvSpPr/>
          <p:nvPr/>
        </p:nvSpPr>
        <p:spPr>
          <a:xfrm>
            <a:off x="2627313" y="5157788"/>
            <a:ext cx="576262" cy="215900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D63FEE4C-9CE9-4AD4-BFAF-CE7166E03F3C}"/>
              </a:ext>
            </a:extLst>
          </p:cNvPr>
          <p:cNvSpPr/>
          <p:nvPr/>
        </p:nvSpPr>
        <p:spPr>
          <a:xfrm>
            <a:off x="3276600" y="5013325"/>
            <a:ext cx="2879725" cy="863600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000" dirty="0">
                <a:solidFill>
                  <a:srgbClr val="FF0000"/>
                </a:solidFill>
                <a:cs typeface="Arial" charset="0"/>
              </a:rPr>
              <a:t>3-ье:</a:t>
            </a:r>
          </a:p>
          <a:p>
            <a:pPr eaLnBrk="1" hangingPunct="1">
              <a:defRPr/>
            </a:pPr>
            <a:r>
              <a:rPr lang="ru-RU" sz="2000" i="1" dirty="0">
                <a:solidFill>
                  <a:schemeClr val="tx1"/>
                </a:solidFill>
                <a:cs typeface="Arial" charset="0"/>
              </a:rPr>
              <a:t>а в это время, затем, тогда</a:t>
            </a:r>
          </a:p>
        </p:txBody>
      </p:sp>
      <p:sp>
        <p:nvSpPr>
          <p:cNvPr id="17" name="Стрелка вправо 16">
            <a:extLst>
              <a:ext uri="{FF2B5EF4-FFF2-40B4-BE49-F238E27FC236}">
                <a16:creationId xmlns="" xmlns:a16="http://schemas.microsoft.com/office/drawing/2014/main" id="{ECD733A9-27CE-40CA-A51D-E41927B3DA43}"/>
              </a:ext>
            </a:extLst>
          </p:cNvPr>
          <p:cNvSpPr/>
          <p:nvPr/>
        </p:nvSpPr>
        <p:spPr>
          <a:xfrm>
            <a:off x="2627313" y="5949950"/>
            <a:ext cx="576262" cy="215900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5451C3E8-DC97-4C5D-8783-899DB62D506D}"/>
              </a:ext>
            </a:extLst>
          </p:cNvPr>
          <p:cNvSpPr/>
          <p:nvPr/>
        </p:nvSpPr>
        <p:spPr>
          <a:xfrm>
            <a:off x="3203575" y="5949950"/>
            <a:ext cx="2952750" cy="647700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rgbClr val="FF0000"/>
                </a:solidFill>
              </a:rPr>
              <a:t>4-ое:</a:t>
            </a:r>
          </a:p>
          <a:p>
            <a:pPr algn="ctr" eaLnBrk="1" hangingPunct="1">
              <a:defRPr/>
            </a:pPr>
            <a:r>
              <a:rPr lang="ru-RU" sz="2000" i="1" dirty="0">
                <a:solidFill>
                  <a:schemeClr val="tx1"/>
                </a:solidFill>
              </a:rPr>
              <a:t>в конце концов</a:t>
            </a:r>
          </a:p>
        </p:txBody>
      </p:sp>
      <p:sp>
        <p:nvSpPr>
          <p:cNvPr id="20" name="Правая фигурная скобка 19">
            <a:extLst>
              <a:ext uri="{FF2B5EF4-FFF2-40B4-BE49-F238E27FC236}">
                <a16:creationId xmlns="" xmlns:a16="http://schemas.microsoft.com/office/drawing/2014/main" id="{77D9F4F5-81C0-48F3-864A-D6AED04C1DB2}"/>
              </a:ext>
            </a:extLst>
          </p:cNvPr>
          <p:cNvSpPr/>
          <p:nvPr/>
        </p:nvSpPr>
        <p:spPr>
          <a:xfrm>
            <a:off x="6227763" y="3213100"/>
            <a:ext cx="431800" cy="345598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8D045A8D-87FC-49C1-B4BA-317FD16CAED0}"/>
              </a:ext>
            </a:extLst>
          </p:cNvPr>
          <p:cNvSpPr/>
          <p:nvPr/>
        </p:nvSpPr>
        <p:spPr>
          <a:xfrm>
            <a:off x="6804025" y="3573463"/>
            <a:ext cx="2089150" cy="237648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rgbClr val="FF0000"/>
                </a:solidFill>
              </a:rPr>
              <a:t>Действие развивается во времени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Содержимое 2">
            <a:extLst>
              <a:ext uri="{FF2B5EF4-FFF2-40B4-BE49-F238E27FC236}">
                <a16:creationId xmlns="" xmlns:a16="http://schemas.microsoft.com/office/drawing/2014/main" id="{188BC509-6A68-413F-B5C5-986E9A0ECE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1782043"/>
            <a:ext cx="4835525" cy="4568825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dirty="0"/>
              <a:t>      </a:t>
            </a:r>
            <a:r>
              <a:rPr lang="ru-RU" altLang="ru-RU" sz="2400" dirty="0"/>
              <a:t>Тезис рассуждения следует формулировать как </a:t>
            </a:r>
            <a:r>
              <a:rPr lang="ru-RU" altLang="ru-RU" sz="2400" b="1" dirty="0"/>
              <a:t>простое предложение с подлежащим и сказуемым. </a:t>
            </a:r>
            <a:r>
              <a:rPr lang="ru-RU" altLang="ru-RU" sz="2400" dirty="0"/>
              <a:t>Тема текста в тезисе отражается в составе подлежащего, а «новое» (что говорится по этой теме) – в составе сказуемого.</a:t>
            </a:r>
          </a:p>
        </p:txBody>
      </p:sp>
      <p:sp>
        <p:nvSpPr>
          <p:cNvPr id="39938" name="Заголовок 1">
            <a:extLst>
              <a:ext uri="{FF2B5EF4-FFF2-40B4-BE49-F238E27FC236}">
                <a16:creationId xmlns="" xmlns:a16="http://schemas.microsoft.com/office/drawing/2014/main" id="{75383D11-FE38-4277-AC2C-FDC13105D2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2925" y="850901"/>
            <a:ext cx="8229600" cy="706437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>
                <a:solidFill>
                  <a:srgbClr val="FF0000"/>
                </a:solidFill>
              </a:rPr>
              <a:t>Рассуждение.</a:t>
            </a:r>
            <a:br>
              <a:rPr lang="ru-RU" altLang="ru-RU" sz="3200" b="1" dirty="0">
                <a:solidFill>
                  <a:srgbClr val="FF0000"/>
                </a:solidFill>
              </a:rPr>
            </a:br>
            <a:r>
              <a:rPr lang="ru-RU" altLang="ru-RU" sz="3200" b="1" dirty="0">
                <a:solidFill>
                  <a:srgbClr val="FF0000"/>
                </a:solidFill>
              </a:rPr>
              <a:t>Обратите внимание!</a:t>
            </a:r>
          </a:p>
        </p:txBody>
      </p:sp>
      <p:pic>
        <p:nvPicPr>
          <p:cNvPr id="39940" name="Picture 4" descr="C:\Users\User\Desktop\картинки с шаттерстока\shutterstock_428556457.jpg">
            <a:extLst>
              <a:ext uri="{FF2B5EF4-FFF2-40B4-BE49-F238E27FC236}">
                <a16:creationId xmlns="" xmlns:a16="http://schemas.microsoft.com/office/drawing/2014/main" id="{E7B3EB62-919D-47B7-BCF1-A0BD218C4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36912"/>
            <a:ext cx="3048000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Содержимое 2">
            <a:extLst>
              <a:ext uri="{FF2B5EF4-FFF2-40B4-BE49-F238E27FC236}">
                <a16:creationId xmlns="" xmlns:a16="http://schemas.microsoft.com/office/drawing/2014/main" id="{A4AAAA45-0E43-4E1B-A543-8ADB81C51F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/>
              <a:t>     </a:t>
            </a:r>
          </a:p>
        </p:txBody>
      </p:sp>
      <p:sp>
        <p:nvSpPr>
          <p:cNvPr id="40962" name="Заголовок 1">
            <a:extLst>
              <a:ext uri="{FF2B5EF4-FFF2-40B4-BE49-F238E27FC236}">
                <a16:creationId xmlns="" xmlns:a16="http://schemas.microsoft.com/office/drawing/2014/main" id="{B77D44A2-2B2E-453A-8585-86D2CED95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147050" cy="346075"/>
          </a:xfrm>
        </p:spPr>
        <p:txBody>
          <a:bodyPr>
            <a:normAutofit fontScale="90000"/>
          </a:bodyPr>
          <a:lstStyle/>
          <a:p>
            <a:endParaRPr lang="ru-RU" alt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4D8C751-1B29-47AD-8C7D-6AB1C9704D68}"/>
              </a:ext>
            </a:extLst>
          </p:cNvPr>
          <p:cNvSpPr/>
          <p:nvPr/>
        </p:nvSpPr>
        <p:spPr>
          <a:xfrm>
            <a:off x="539750" y="731836"/>
            <a:ext cx="7993063" cy="1028701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800" dirty="0">
                <a:solidFill>
                  <a:schemeClr val="tx1"/>
                </a:solidFill>
              </a:rPr>
              <a:t>Тезис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1005A2B4-CB08-4DD2-8AB1-8C9261CB6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492375"/>
            <a:ext cx="4176712" cy="4365625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dirty="0">
                <a:latin typeface="+mn-lt"/>
              </a:rPr>
              <a:t>Определите основную мысль текста.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dirty="0">
                <a:latin typeface="+mn-lt"/>
              </a:rPr>
              <a:t>Докажите, что между основной мыслью и доводами существуют причинные связи.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dirty="0">
                <a:latin typeface="+mn-lt"/>
              </a:rPr>
              <a:t>Сколько доводов использовано в данном случае?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dirty="0">
                <a:latin typeface="+mn-lt"/>
              </a:rPr>
              <a:t>Почему, на ваш взгляд, использование нескольких доводов для раскрытия основной мысли делает текст более убедительным?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AC4B65C-971C-4269-A268-9F8691C56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075" y="1801416"/>
            <a:ext cx="4643437" cy="4550568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dirty="0">
              <a:latin typeface="+mn-lt"/>
            </a:endParaRPr>
          </a:p>
          <a:p>
            <a:pPr algn="ctr" eaLnBrk="1" hangingPunct="1">
              <a:defRPr/>
            </a:pPr>
            <a:endParaRPr lang="ru-RU" dirty="0">
              <a:latin typeface="+mn-lt"/>
            </a:endParaRPr>
          </a:p>
          <a:p>
            <a:pPr algn="ctr" eaLnBrk="1" hangingPunct="1">
              <a:defRPr/>
            </a:pPr>
            <a:endParaRPr lang="ru-RU" dirty="0">
              <a:latin typeface="+mn-lt"/>
            </a:endParaRPr>
          </a:p>
          <a:p>
            <a:pPr algn="ctr" eaLnBrk="1" hangingPunct="1">
              <a:defRPr/>
            </a:pPr>
            <a:endParaRPr lang="ru-RU" dirty="0">
              <a:latin typeface="+mn-lt"/>
            </a:endParaRPr>
          </a:p>
          <a:p>
            <a:pPr algn="ctr" eaLnBrk="1" hangingPunct="1">
              <a:defRPr/>
            </a:pPr>
            <a:endParaRPr lang="ru-RU" dirty="0">
              <a:latin typeface="+mn-lt"/>
            </a:endParaRPr>
          </a:p>
          <a:p>
            <a:pPr algn="ctr" eaLnBrk="1" hangingPunct="1">
              <a:defRPr/>
            </a:pPr>
            <a:endParaRPr lang="ru-RU" dirty="0">
              <a:latin typeface="+mn-lt"/>
            </a:endParaRPr>
          </a:p>
          <a:p>
            <a:pPr algn="ctr" eaLnBrk="1" hangingPunct="1">
              <a:defRPr/>
            </a:pPr>
            <a:endParaRPr lang="ru-RU" dirty="0">
              <a:latin typeface="+mn-lt"/>
            </a:endParaRPr>
          </a:p>
          <a:p>
            <a:pPr algn="ctr" eaLnBrk="1" hangingPunct="1">
              <a:defRPr/>
            </a:pPr>
            <a:endParaRPr lang="ru-RU" dirty="0">
              <a:latin typeface="+mn-lt"/>
            </a:endParaRPr>
          </a:p>
          <a:p>
            <a:pPr algn="ctr" eaLnBrk="1" hangingPunct="1">
              <a:defRPr/>
            </a:pPr>
            <a:endParaRPr lang="ru-RU" dirty="0">
              <a:latin typeface="+mn-lt"/>
            </a:endParaRPr>
          </a:p>
          <a:p>
            <a:pPr algn="ctr" eaLnBrk="1" hangingPunct="1">
              <a:defRPr/>
            </a:pPr>
            <a:endParaRPr lang="ru-RU" dirty="0">
              <a:latin typeface="+mn-lt"/>
            </a:endParaRPr>
          </a:p>
          <a:p>
            <a:pPr algn="ctr" eaLnBrk="1" hangingPunct="1">
              <a:defRPr/>
            </a:pPr>
            <a:endParaRPr lang="ru-RU" dirty="0">
              <a:latin typeface="+mn-lt"/>
            </a:endParaRPr>
          </a:p>
          <a:p>
            <a:pPr algn="ctr" eaLnBrk="1" hangingPunct="1">
              <a:defRPr/>
            </a:pPr>
            <a:endParaRPr lang="ru-RU" dirty="0">
              <a:latin typeface="+mn-lt"/>
            </a:endParaRPr>
          </a:p>
          <a:p>
            <a:pPr algn="ctr" eaLnBrk="1" hangingPunct="1">
              <a:defRPr/>
            </a:pPr>
            <a:endParaRPr lang="ru-RU" dirty="0">
              <a:latin typeface="+mn-lt"/>
            </a:endParaRPr>
          </a:p>
          <a:p>
            <a:pPr algn="ctr" eaLnBrk="1" hangingPunct="1">
              <a:defRPr/>
            </a:pPr>
            <a:endParaRPr lang="ru-RU" dirty="0">
              <a:latin typeface="+mn-lt"/>
            </a:endParaRPr>
          </a:p>
          <a:p>
            <a:pPr algn="ctr" eaLnBrk="1" hangingPunct="1">
              <a:defRPr/>
            </a:pPr>
            <a:endParaRPr lang="ru-RU" dirty="0">
              <a:latin typeface="+mn-lt"/>
            </a:endParaRPr>
          </a:p>
          <a:p>
            <a:pPr algn="ctr" eaLnBrk="1" hangingPunct="1">
              <a:defRPr/>
            </a:pPr>
            <a:endParaRPr lang="ru-RU" dirty="0">
              <a:latin typeface="+mn-lt"/>
            </a:endParaRPr>
          </a:p>
          <a:p>
            <a:pPr algn="ctr" eaLnBrk="1" hangingPunct="1">
              <a:defRPr/>
            </a:pPr>
            <a:endParaRPr lang="ru-RU" dirty="0">
              <a:latin typeface="+mn-lt"/>
            </a:endParaRPr>
          </a:p>
          <a:p>
            <a:pPr algn="ctr" eaLnBrk="1" hangingPunct="1">
              <a:defRPr/>
            </a:pPr>
            <a:endParaRPr lang="ru-RU" dirty="0">
              <a:latin typeface="+mn-lt"/>
            </a:endParaRPr>
          </a:p>
          <a:p>
            <a:pPr algn="ctr" eaLnBrk="1" hangingPunct="1">
              <a:defRPr/>
            </a:pPr>
            <a:endParaRPr lang="ru-RU" dirty="0">
              <a:latin typeface="+mn-lt"/>
            </a:endParaRPr>
          </a:p>
          <a:p>
            <a:pPr algn="ctr" eaLnBrk="1" hangingPunct="1">
              <a:defRPr/>
            </a:pPr>
            <a:endParaRPr lang="ru-RU" dirty="0">
              <a:latin typeface="+mn-lt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="" xmlns:a16="http://schemas.microsoft.com/office/drawing/2014/main" id="{63893DF6-78F4-446B-8C72-D38A77D79960}"/>
              </a:ext>
            </a:extLst>
          </p:cNvPr>
          <p:cNvCxnSpPr/>
          <p:nvPr/>
        </p:nvCxnSpPr>
        <p:spPr>
          <a:xfrm flipH="1">
            <a:off x="5795963" y="3789363"/>
            <a:ext cx="360362" cy="287337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="" xmlns:a16="http://schemas.microsoft.com/office/drawing/2014/main" id="{E4CBB1C9-0256-434E-B7FE-3AD2D9AADF84}"/>
              </a:ext>
            </a:extLst>
          </p:cNvPr>
          <p:cNvCxnSpPr/>
          <p:nvPr/>
        </p:nvCxnSpPr>
        <p:spPr>
          <a:xfrm flipH="1">
            <a:off x="6659563" y="3789363"/>
            <a:ext cx="9525" cy="4318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="" xmlns:a16="http://schemas.microsoft.com/office/drawing/2014/main" id="{C2FAE52D-3C7B-4A3D-80C2-E6A3C3AB5A72}"/>
              </a:ext>
            </a:extLst>
          </p:cNvPr>
          <p:cNvCxnSpPr/>
          <p:nvPr/>
        </p:nvCxnSpPr>
        <p:spPr>
          <a:xfrm>
            <a:off x="7308850" y="3789363"/>
            <a:ext cx="431800" cy="287337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A9AF6986-8C45-497A-8C2A-8F29EEBAF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4292600"/>
            <a:ext cx="3240088" cy="288925"/>
          </a:xfrm>
          <a:prstGeom prst="rect">
            <a:avLst/>
          </a:prstGeom>
          <a:solidFill>
            <a:srgbClr val="99FF9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+mn-lt"/>
              </a:rPr>
              <a:t>так как...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61887376-0929-4A2A-9D30-20E376112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4941888"/>
            <a:ext cx="1223962" cy="431800"/>
          </a:xfrm>
          <a:prstGeom prst="rect">
            <a:avLst/>
          </a:prstGeom>
          <a:solidFill>
            <a:srgbClr val="99FF9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+mn-lt"/>
              </a:rPr>
              <a:t>Довод  1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719ED6AF-1086-41AA-BC62-377DD882B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4941888"/>
            <a:ext cx="1295400" cy="431800"/>
          </a:xfrm>
          <a:prstGeom prst="rect">
            <a:avLst/>
          </a:prstGeom>
          <a:solidFill>
            <a:srgbClr val="99FF9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+mn-lt"/>
              </a:rPr>
              <a:t>Довод  2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5C0375C1-D62B-434E-AE04-A22401D51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4941888"/>
            <a:ext cx="1223962" cy="431800"/>
          </a:xfrm>
          <a:prstGeom prst="rect">
            <a:avLst/>
          </a:prstGeom>
          <a:solidFill>
            <a:srgbClr val="99FF9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+mn-lt"/>
              </a:rPr>
              <a:t>Довод  3</a:t>
            </a: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="" xmlns:a16="http://schemas.microsoft.com/office/drawing/2014/main" id="{719A5D52-F963-45C9-864F-6B9A0982E13A}"/>
              </a:ext>
            </a:extLst>
          </p:cNvPr>
          <p:cNvCxnSpPr/>
          <p:nvPr/>
        </p:nvCxnSpPr>
        <p:spPr>
          <a:xfrm>
            <a:off x="6659563" y="3213100"/>
            <a:ext cx="0" cy="28733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="" xmlns:a16="http://schemas.microsoft.com/office/drawing/2014/main" id="{6BAF8FDB-E425-431F-8140-CF7ABBED2880}"/>
              </a:ext>
            </a:extLst>
          </p:cNvPr>
          <p:cNvCxnSpPr/>
          <p:nvPr/>
        </p:nvCxnSpPr>
        <p:spPr>
          <a:xfrm>
            <a:off x="6875463" y="4652963"/>
            <a:ext cx="0" cy="288925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="" xmlns:a16="http://schemas.microsoft.com/office/drawing/2014/main" id="{F514BCBB-D359-424D-B06D-9D618FD33B84}"/>
              </a:ext>
            </a:extLst>
          </p:cNvPr>
          <p:cNvCxnSpPr/>
          <p:nvPr/>
        </p:nvCxnSpPr>
        <p:spPr>
          <a:xfrm>
            <a:off x="5508625" y="4652963"/>
            <a:ext cx="0" cy="288925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="" xmlns:a16="http://schemas.microsoft.com/office/drawing/2014/main" id="{76CFEC16-D6C0-4B12-87A7-85838C50B592}"/>
              </a:ext>
            </a:extLst>
          </p:cNvPr>
          <p:cNvCxnSpPr/>
          <p:nvPr/>
        </p:nvCxnSpPr>
        <p:spPr>
          <a:xfrm>
            <a:off x="8172450" y="4652963"/>
            <a:ext cx="0" cy="288925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437BBD7D-EC95-4880-803F-1C0B56EDD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3500438"/>
            <a:ext cx="2160588" cy="288925"/>
          </a:xfrm>
          <a:prstGeom prst="rect">
            <a:avLst/>
          </a:prstGeom>
          <a:solidFill>
            <a:srgbClr val="FFFF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+mn-lt"/>
              </a:rPr>
              <a:t>Почему это так?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3264AEFB-E528-40CA-ACBA-CC0D3BFEE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2852738"/>
            <a:ext cx="3167063" cy="360362"/>
          </a:xfrm>
          <a:prstGeom prst="rect">
            <a:avLst/>
          </a:prstGeom>
          <a:solidFill>
            <a:srgbClr val="FFCCF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+mn-lt"/>
              </a:rPr>
              <a:t>Тезис</a:t>
            </a:r>
          </a:p>
        </p:txBody>
      </p:sp>
      <p:sp>
        <p:nvSpPr>
          <p:cNvPr id="36" name="Правая фигурная скобка 35">
            <a:extLst>
              <a:ext uri="{FF2B5EF4-FFF2-40B4-BE49-F238E27FC236}">
                <a16:creationId xmlns="" xmlns:a16="http://schemas.microsoft.com/office/drawing/2014/main" id="{F73A65BD-166C-4D1A-AC02-D34144E59358}"/>
              </a:ext>
            </a:extLst>
          </p:cNvPr>
          <p:cNvSpPr/>
          <p:nvPr/>
        </p:nvSpPr>
        <p:spPr>
          <a:xfrm rot="16200000" flipH="1">
            <a:off x="6515894" y="3356769"/>
            <a:ext cx="576263" cy="4321175"/>
          </a:xfrm>
          <a:prstGeom prst="rightBrac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66BEB093-FB63-421E-AFB5-81975A69A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5876925"/>
            <a:ext cx="4249737" cy="358775"/>
          </a:xfrm>
          <a:prstGeom prst="rect">
            <a:avLst/>
          </a:prstGeom>
          <a:solidFill>
            <a:srgbClr val="FFFF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+mn-lt"/>
              </a:rPr>
              <a:t>Следовательно,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="" xmlns:a16="http://schemas.microsoft.com/office/drawing/2014/main" id="{589A9121-900C-4A75-8C39-AD5166DF82A9}"/>
              </a:ext>
            </a:extLst>
          </p:cNvPr>
          <p:cNvCxnSpPr/>
          <p:nvPr/>
        </p:nvCxnSpPr>
        <p:spPr>
          <a:xfrm>
            <a:off x="6804025" y="6237288"/>
            <a:ext cx="0" cy="288925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675AFF61-BA73-4F26-8986-604B63FDE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6449172"/>
            <a:ext cx="3240088" cy="260350"/>
          </a:xfrm>
          <a:prstGeom prst="rect">
            <a:avLst/>
          </a:prstGeom>
          <a:solidFill>
            <a:srgbClr val="FFCCCC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+mn-lt"/>
              </a:rPr>
              <a:t>Вывод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>
            <a:extLst>
              <a:ext uri="{FF2B5EF4-FFF2-40B4-BE49-F238E27FC236}">
                <a16:creationId xmlns="" xmlns:a16="http://schemas.microsoft.com/office/drawing/2014/main" id="{92AC1459-D17D-429F-9681-B29A2F7BE6A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768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>
                <a:solidFill>
                  <a:schemeClr val="tx1"/>
                </a:solidFill>
              </a:rPr>
              <a:t>1. Формулировка тезиса</a:t>
            </a:r>
          </a:p>
        </p:txBody>
      </p:sp>
      <p:sp>
        <p:nvSpPr>
          <p:cNvPr id="41987" name="Содержимое 2">
            <a:extLst>
              <a:ext uri="{FF2B5EF4-FFF2-40B4-BE49-F238E27FC236}">
                <a16:creationId xmlns="" xmlns:a16="http://schemas.microsoft.com/office/drawing/2014/main" id="{31B0B48D-8610-4054-B147-9D65E2D0BD1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765175"/>
            <a:ext cx="6264275" cy="5545138"/>
          </a:xfrm>
        </p:spPr>
        <p:txBody>
          <a:bodyPr/>
          <a:lstStyle/>
          <a:p>
            <a:pPr marL="571500" indent="-571500">
              <a:buFontTx/>
              <a:buNone/>
            </a:pPr>
            <a:endParaRPr lang="ru-RU" altLang="ru-RU" sz="2000" b="1">
              <a:solidFill>
                <a:srgbClr val="FF0000"/>
              </a:solidFill>
            </a:endParaRPr>
          </a:p>
          <a:p>
            <a:pPr marL="571500" indent="-571500"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</a:rPr>
              <a:t>Тезис </a:t>
            </a:r>
            <a:r>
              <a:rPr lang="ru-RU" altLang="ru-RU" sz="2000" i="1"/>
              <a:t>(сформулированный </a:t>
            </a:r>
            <a:r>
              <a:rPr lang="ru-RU" altLang="ru-RU" sz="2000" b="1" i="1"/>
              <a:t>ответ</a:t>
            </a:r>
            <a:r>
              <a:rPr lang="ru-RU" altLang="ru-RU" sz="2000" i="1"/>
              <a:t> на поставленный вопрос; </a:t>
            </a:r>
            <a:r>
              <a:rPr lang="ru-RU" altLang="ru-RU" sz="2000" b="1" i="1"/>
              <a:t>истолкование </a:t>
            </a:r>
            <a:r>
              <a:rPr lang="ru-RU" altLang="ru-RU" sz="2000" i="1"/>
              <a:t>предложенного в задании </a:t>
            </a:r>
            <a:r>
              <a:rPr lang="ru-RU" altLang="ru-RU" sz="2000" b="1" i="1"/>
              <a:t>слова</a:t>
            </a:r>
            <a:r>
              <a:rPr lang="ru-RU" altLang="ru-RU" sz="2000" i="1"/>
              <a:t>; </a:t>
            </a:r>
            <a:r>
              <a:rPr lang="ru-RU" altLang="ru-RU" sz="2000" b="1" i="1"/>
              <a:t>утверждение</a:t>
            </a:r>
            <a:r>
              <a:rPr lang="ru-RU" altLang="ru-RU" sz="2000" i="1"/>
              <a:t>, доказываемое в рассуждении).</a:t>
            </a:r>
          </a:p>
          <a:p>
            <a:pPr lvl="1">
              <a:buFontTx/>
              <a:buNone/>
            </a:pPr>
            <a:r>
              <a:rPr lang="ru-RU" altLang="ru-RU" sz="2000" b="1" i="1"/>
              <a:t>Интернет - это …</a:t>
            </a:r>
          </a:p>
          <a:p>
            <a:pPr lvl="1">
              <a:buFontTx/>
              <a:buNone/>
            </a:pPr>
            <a:r>
              <a:rPr lang="ru-RU" altLang="ru-RU" sz="2000" b="1" i="1"/>
              <a:t>На мой взгляд (я думаю, мне кажется), Интернет - это …</a:t>
            </a:r>
          </a:p>
          <a:p>
            <a:pPr lvl="1">
              <a:buFontTx/>
              <a:buNone/>
            </a:pPr>
            <a:r>
              <a:rPr lang="ru-RU" altLang="ru-RU" sz="2000" b="1" i="1"/>
              <a:t>… Интернет становится благом (злом) в том случае, если…</a:t>
            </a:r>
          </a:p>
          <a:p>
            <a:pPr lvl="1">
              <a:buFontTx/>
              <a:buNone/>
            </a:pPr>
            <a:r>
              <a:rPr lang="ru-RU" altLang="ru-RU" sz="2000" b="1" i="1"/>
              <a:t>… Интернет – благо (зло), потому что…</a:t>
            </a:r>
          </a:p>
          <a:p>
            <a:pPr lvl="1">
              <a:buFontTx/>
              <a:buNone/>
            </a:pPr>
            <a:r>
              <a:rPr lang="ru-RU" altLang="ru-RU" sz="2000" b="1" i="1"/>
              <a:t>Как мне кажется, Интернет - …</a:t>
            </a:r>
          </a:p>
        </p:txBody>
      </p:sp>
      <p:pic>
        <p:nvPicPr>
          <p:cNvPr id="41988" name="Picture 25" descr="E:\картинки_с_шаттерстока\shutterstock_195727388.jpg">
            <a:extLst>
              <a:ext uri="{FF2B5EF4-FFF2-40B4-BE49-F238E27FC236}">
                <a16:creationId xmlns="" xmlns:a16="http://schemas.microsoft.com/office/drawing/2014/main" id="{4E257B56-1C28-4FEC-A244-1E3F5E4A6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268413"/>
            <a:ext cx="23812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>
            <a:extLst>
              <a:ext uri="{FF2B5EF4-FFF2-40B4-BE49-F238E27FC236}">
                <a16:creationId xmlns="" xmlns:a16="http://schemas.microsoft.com/office/drawing/2014/main" id="{ABCBBB8A-39AF-485A-81EF-BEA68D59663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704850"/>
            <a:ext cx="8964488" cy="1189038"/>
          </a:xfrm>
        </p:spPr>
        <p:txBody>
          <a:bodyPr/>
          <a:lstStyle/>
          <a:p>
            <a:r>
              <a:rPr lang="ru-RU" altLang="ru-RU" sz="3200" b="1" dirty="0">
                <a:solidFill>
                  <a:schemeClr val="tx1"/>
                </a:solidFill>
              </a:rPr>
              <a:t>2. Основная часть. Аргументация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="" xmlns:a16="http://schemas.microsoft.com/office/drawing/2014/main" id="{08F629C3-8354-4211-B8D5-EB15ACAC25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12875"/>
            <a:ext cx="5184775" cy="4525963"/>
          </a:xfrm>
        </p:spPr>
        <p:txBody>
          <a:bodyPr>
            <a:normAutofit/>
          </a:bodyPr>
          <a:lstStyle/>
          <a:p>
            <a:pPr marL="571500" lvl="1" indent="-571500">
              <a:lnSpc>
                <a:spcPct val="80000"/>
              </a:lnSpc>
              <a:buFontTx/>
              <a:buNone/>
              <a:defRPr/>
            </a:pPr>
            <a:r>
              <a:rPr lang="ru-RU" sz="2300" b="1">
                <a:solidFill>
                  <a:srgbClr val="FF0000"/>
                </a:solidFill>
              </a:rPr>
              <a:t>Примеры – аргументы</a:t>
            </a:r>
            <a:endParaRPr lang="ru-RU" sz="2300" b="1" i="1"/>
          </a:p>
          <a:p>
            <a:pPr marL="571500" lvl="1" indent="-571500">
              <a:lnSpc>
                <a:spcPct val="80000"/>
              </a:lnSpc>
              <a:buFontTx/>
              <a:buAutoNum type="arabicPeriod"/>
              <a:defRPr/>
            </a:pPr>
            <a:r>
              <a:rPr lang="ru-RU" sz="1800" b="1" i="1"/>
              <a:t>Во-первых,…</a:t>
            </a:r>
          </a:p>
          <a:p>
            <a:pPr marL="571500" lvl="1" indent="-571500">
              <a:lnSpc>
                <a:spcPct val="80000"/>
              </a:lnSpc>
              <a:buFontTx/>
              <a:buAutoNum type="arabicPeriod"/>
              <a:defRPr/>
            </a:pPr>
            <a:r>
              <a:rPr lang="ru-RU" sz="1800" b="1" i="1"/>
              <a:t>Во-вторых, …</a:t>
            </a:r>
          </a:p>
          <a:p>
            <a:pPr marL="571500" lvl="1" indent="-571500">
              <a:lnSpc>
                <a:spcPct val="80000"/>
              </a:lnSpc>
              <a:buFontTx/>
              <a:buAutoNum type="arabicPeriod"/>
              <a:defRPr/>
            </a:pPr>
            <a:r>
              <a:rPr lang="ru-RU" sz="1800" b="1" i="1"/>
              <a:t>В третьих, …</a:t>
            </a:r>
          </a:p>
          <a:p>
            <a:pPr marL="571500" lvl="1" indent="-571500">
              <a:lnSpc>
                <a:spcPct val="80000"/>
              </a:lnSpc>
              <a:buFontTx/>
              <a:buAutoNum type="arabicPeriod"/>
              <a:defRPr/>
            </a:pPr>
            <a:r>
              <a:rPr lang="ru-RU" sz="1800" b="1" i="1"/>
              <a:t>Чтобы подтвердить сказанное, обратимся к таким фактам:...</a:t>
            </a:r>
          </a:p>
          <a:p>
            <a:pPr marL="571500" lvl="1" indent="-571500">
              <a:lnSpc>
                <a:spcPct val="80000"/>
              </a:lnSpc>
              <a:buFontTx/>
              <a:buAutoNum type="arabicPeriod"/>
              <a:defRPr/>
            </a:pPr>
            <a:r>
              <a:rPr lang="ru-RU" sz="1800" b="1" i="1"/>
              <a:t>Данный факт подтверждает мысль о том, что Интернет - …</a:t>
            </a:r>
          </a:p>
          <a:p>
            <a:pPr marL="571500" lvl="1" indent="-571500">
              <a:lnSpc>
                <a:spcPct val="80000"/>
              </a:lnSpc>
              <a:buFontTx/>
              <a:buAutoNum type="arabicPeriod"/>
              <a:defRPr/>
            </a:pPr>
            <a:r>
              <a:rPr lang="ru-RU" sz="1800" b="1" i="1"/>
              <a:t>Эту мысль легко доказать, обратившись к примерам из… (жизни, собственного опыта, телепередач, фильмов и т.п.)</a:t>
            </a:r>
          </a:p>
          <a:p>
            <a:pPr marL="571500" lvl="1" indent="-571500">
              <a:lnSpc>
                <a:spcPct val="80000"/>
              </a:lnSpc>
              <a:buFontTx/>
              <a:buAutoNum type="arabicPeriod"/>
              <a:defRPr/>
            </a:pPr>
            <a:r>
              <a:rPr lang="ru-RU" sz="1800" b="1" i="1"/>
              <a:t>  Например, анализируя поведение (речь, поступки) (кого?) можно увидеть, что для него Интернет - ….…</a:t>
            </a:r>
          </a:p>
          <a:p>
            <a:pPr marL="571500" lvl="1" indent="-571500">
              <a:lnSpc>
                <a:spcPct val="80000"/>
              </a:lnSpc>
              <a:buFontTx/>
              <a:buAutoNum type="arabicPeriod"/>
              <a:defRPr/>
            </a:pPr>
            <a:r>
              <a:rPr lang="ru-RU" sz="1800" b="1" i="1"/>
              <a:t>Кроме этого,</a:t>
            </a:r>
            <a:r>
              <a:rPr lang="ru-RU" altLang="ru-RU" sz="1800" b="1" i="1">
                <a:cs typeface="Arial" charset="0"/>
              </a:rPr>
              <a:t> ещё одним доказательством справедливости моего утверждения  может служить такой пример:…</a:t>
            </a:r>
          </a:p>
          <a:p>
            <a:pPr marL="571500" lvl="1" indent="-571500">
              <a:lnSpc>
                <a:spcPct val="80000"/>
              </a:lnSpc>
              <a:buFontTx/>
              <a:buNone/>
              <a:defRPr/>
            </a:pPr>
            <a:endParaRPr lang="ru-RU" sz="1800" b="1" i="1"/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endParaRPr lang="ru-RU" sz="1600"/>
          </a:p>
        </p:txBody>
      </p:sp>
      <p:pic>
        <p:nvPicPr>
          <p:cNvPr id="43012" name="Picture 4" descr="shutterstock_75276022">
            <a:extLst>
              <a:ext uri="{FF2B5EF4-FFF2-40B4-BE49-F238E27FC236}">
                <a16:creationId xmlns="" xmlns:a16="http://schemas.microsoft.com/office/drawing/2014/main" id="{B57B1204-157D-47CB-B4A5-7D5679587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133600"/>
            <a:ext cx="2879725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>
            <a:extLst>
              <a:ext uri="{FF2B5EF4-FFF2-40B4-BE49-F238E27FC236}">
                <a16:creationId xmlns="" xmlns:a16="http://schemas.microsoft.com/office/drawing/2014/main" id="{3363A194-C36A-45DF-8DC4-DE69189220F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777875"/>
          </a:xfrm>
        </p:spPr>
        <p:txBody>
          <a:bodyPr/>
          <a:lstStyle/>
          <a:p>
            <a:r>
              <a:rPr lang="ru-RU" altLang="ru-RU" sz="2800" b="1" dirty="0">
                <a:solidFill>
                  <a:schemeClr val="tx1"/>
                </a:solidFill>
              </a:rPr>
              <a:t>Заключение к монологу</a:t>
            </a:r>
          </a:p>
        </p:txBody>
      </p:sp>
      <p:sp>
        <p:nvSpPr>
          <p:cNvPr id="44035" name="Содержимое 2">
            <a:extLst>
              <a:ext uri="{FF2B5EF4-FFF2-40B4-BE49-F238E27FC236}">
                <a16:creationId xmlns="" xmlns:a16="http://schemas.microsoft.com/office/drawing/2014/main" id="{FCB4772F-CD63-446B-94DC-86613D09A7A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125538"/>
            <a:ext cx="5915025" cy="55435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ru-RU" b="1"/>
              <a:t>III</a:t>
            </a:r>
            <a:r>
              <a:rPr lang="ru-RU" altLang="ru-RU" b="1"/>
              <a:t>. </a:t>
            </a:r>
            <a:r>
              <a:rPr lang="ru-RU" altLang="ru-RU" b="1">
                <a:solidFill>
                  <a:srgbClr val="FF0000"/>
                </a:solidFill>
              </a:rPr>
              <a:t>Вывод </a:t>
            </a:r>
            <a:r>
              <a:rPr lang="ru-RU" altLang="ru-RU" sz="2800" b="1" i="1"/>
              <a:t> (</a:t>
            </a:r>
            <a:r>
              <a:rPr lang="ru-RU" altLang="ru-RU" sz="2800" i="1"/>
              <a:t>заключение, </a:t>
            </a:r>
            <a:r>
              <a:rPr lang="ru-RU" altLang="ru-RU" sz="2800" i="1">
                <a:solidFill>
                  <a:srgbClr val="C00000"/>
                </a:solidFill>
              </a:rPr>
              <a:t>сделанное на основе </a:t>
            </a:r>
            <a:r>
              <a:rPr lang="ru-RU" altLang="ru-RU" sz="2800" b="1" i="1">
                <a:solidFill>
                  <a:srgbClr val="C00000"/>
                </a:solidFill>
              </a:rPr>
              <a:t>аргументов </a:t>
            </a:r>
            <a:r>
              <a:rPr lang="ru-RU" altLang="ru-RU" sz="2800" i="1">
                <a:solidFill>
                  <a:srgbClr val="C00000"/>
                </a:solidFill>
              </a:rPr>
              <a:t>и связанное </a:t>
            </a:r>
            <a:r>
              <a:rPr lang="ru-RU" altLang="ru-RU" sz="2800" b="1" i="1">
                <a:solidFill>
                  <a:srgbClr val="C00000"/>
                </a:solidFill>
              </a:rPr>
              <a:t>с тезисом).</a:t>
            </a:r>
          </a:p>
          <a:p>
            <a:pPr>
              <a:buFontTx/>
              <a:buNone/>
            </a:pPr>
            <a:r>
              <a:rPr lang="ru-RU" altLang="ru-RU" sz="2400" b="1" u="sng"/>
              <a:t>Речевые сигналы:</a:t>
            </a:r>
          </a:p>
          <a:p>
            <a:pPr>
              <a:buFontTx/>
              <a:buNone/>
            </a:pPr>
            <a:r>
              <a:rPr lang="ru-RU" altLang="ru-RU" sz="2000" b="1" i="1"/>
              <a:t>Таким образом, …</a:t>
            </a:r>
          </a:p>
          <a:p>
            <a:pPr>
              <a:buFontTx/>
              <a:buNone/>
            </a:pPr>
            <a:r>
              <a:rPr lang="ru-RU" altLang="ru-RU" sz="2000" b="1" i="1"/>
              <a:t>Итак, …</a:t>
            </a:r>
          </a:p>
          <a:p>
            <a:pPr>
              <a:buFontTx/>
              <a:buNone/>
            </a:pPr>
            <a:r>
              <a:rPr lang="ru-RU" altLang="ru-RU" sz="2000" b="1" i="1"/>
              <a:t>Следовательно,…</a:t>
            </a:r>
          </a:p>
          <a:p>
            <a:pPr>
              <a:buFontTx/>
              <a:buNone/>
            </a:pPr>
            <a:r>
              <a:rPr lang="ru-RU" altLang="ru-RU" sz="2000" b="1" i="1"/>
              <a:t>Подводя итог сказанному, отмечу …</a:t>
            </a:r>
          </a:p>
          <a:p>
            <a:pPr>
              <a:buFontTx/>
              <a:buNone/>
            </a:pPr>
            <a:r>
              <a:rPr lang="ru-RU" altLang="ru-RU" sz="2000" b="1" i="1"/>
              <a:t>Думаю, что…</a:t>
            </a:r>
          </a:p>
          <a:p>
            <a:pPr>
              <a:buFontTx/>
              <a:buNone/>
            </a:pPr>
            <a:r>
              <a:rPr lang="ru-RU" altLang="ru-RU" sz="2000" b="1" i="1"/>
              <a:t>Очень хотелось бы, чтобы …</a:t>
            </a:r>
          </a:p>
          <a:p>
            <a:pPr>
              <a:buFontTx/>
              <a:buNone/>
            </a:pPr>
            <a:r>
              <a:rPr lang="ru-RU" altLang="ru-RU" sz="2000" b="1" i="1"/>
              <a:t>Хочется верить, что…</a:t>
            </a:r>
          </a:p>
          <a:p>
            <a:pPr>
              <a:buFontTx/>
              <a:buNone/>
            </a:pPr>
            <a:r>
              <a:rPr lang="ru-RU" altLang="ru-RU" sz="2000" b="1" i="1"/>
              <a:t>Обобщая сказанное, хочется</a:t>
            </a:r>
            <a:r>
              <a:rPr lang="en-US" altLang="ru-RU" sz="2000" b="1" i="1"/>
              <a:t> </a:t>
            </a:r>
            <a:r>
              <a:rPr lang="ru-RU" altLang="ru-RU" sz="2000" b="1" i="1"/>
              <a:t>отметить, что…</a:t>
            </a:r>
          </a:p>
        </p:txBody>
      </p:sp>
      <p:pic>
        <p:nvPicPr>
          <p:cNvPr id="44036" name="Picture 5" descr="E:\картинки_с_шаттерстока\shutterstock_230101249.jpg">
            <a:extLst>
              <a:ext uri="{FF2B5EF4-FFF2-40B4-BE49-F238E27FC236}">
                <a16:creationId xmlns="" xmlns:a16="http://schemas.microsoft.com/office/drawing/2014/main" id="{590D3AA0-D854-46A5-AA2B-C899C8680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716338"/>
            <a:ext cx="30480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Autofit/>
          </a:bodyPr>
          <a:lstStyle/>
          <a:p>
            <a:pPr algn="l"/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2800" b="1" dirty="0">
                <a:solidFill>
                  <a:schemeClr val="tx1"/>
                </a:solidFill>
              </a:rPr>
              <a:t>В письменной части основного предмета ОГЭ </a:t>
            </a:r>
            <a:r>
              <a:rPr lang="ru-RU" sz="2800" b="1" dirty="0" smtClean="0">
                <a:solidFill>
                  <a:schemeClr val="tx1"/>
                </a:solidFill>
              </a:rPr>
              <a:t>2023 </a:t>
            </a:r>
            <a:r>
              <a:rPr lang="ru-RU" sz="2800" b="1" dirty="0">
                <a:solidFill>
                  <a:schemeClr val="tx1"/>
                </a:solidFill>
              </a:rPr>
              <a:t>года </a:t>
            </a:r>
            <a:r>
              <a:rPr lang="ru-RU" sz="2800" dirty="0">
                <a:solidFill>
                  <a:schemeClr val="tx1"/>
                </a:solidFill>
              </a:rPr>
              <a:t>ФИПИ </a:t>
            </a:r>
            <a:r>
              <a:rPr lang="ru-RU" sz="2800" b="1" i="1" dirty="0">
                <a:solidFill>
                  <a:schemeClr val="tx1"/>
                </a:solidFill>
              </a:rPr>
              <a:t>не анонсировала изменений </a:t>
            </a:r>
            <a:r>
              <a:rPr lang="ru-RU" sz="2800" dirty="0">
                <a:solidFill>
                  <a:schemeClr val="tx1"/>
                </a:solidFill>
              </a:rPr>
              <a:t>и 9- </a:t>
            </a:r>
            <a:r>
              <a:rPr lang="ru-RU" sz="2800" dirty="0" err="1">
                <a:solidFill>
                  <a:schemeClr val="tx1"/>
                </a:solidFill>
              </a:rPr>
              <a:t>классникам</a:t>
            </a:r>
            <a:r>
              <a:rPr lang="ru-RU" sz="2800" dirty="0">
                <a:solidFill>
                  <a:schemeClr val="tx1"/>
                </a:solidFill>
              </a:rPr>
              <a:t> предстоит сдавать русский язык в уже привычном формате. КИМ включает в себя три части:... 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1B117AB6-044E-411D-A04C-5889B8D008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527220"/>
              </p:ext>
            </p:extLst>
          </p:nvPr>
        </p:nvGraphicFramePr>
        <p:xfrm>
          <a:off x="-108520" y="2204865"/>
          <a:ext cx="9252519" cy="47400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="" xmlns:a16="http://schemas.microsoft.com/office/drawing/2014/main" val="445100628"/>
                    </a:ext>
                  </a:extLst>
                </a:gridCol>
                <a:gridCol w="3992483">
                  <a:extLst>
                    <a:ext uri="{9D8B030D-6E8A-4147-A177-3AD203B41FA5}">
                      <a16:colId xmlns="" xmlns:a16="http://schemas.microsoft.com/office/drawing/2014/main" val="500240225"/>
                    </a:ext>
                  </a:extLst>
                </a:gridCol>
                <a:gridCol w="2595740">
                  <a:extLst>
                    <a:ext uri="{9D8B030D-6E8A-4147-A177-3AD203B41FA5}">
                      <a16:colId xmlns="" xmlns:a16="http://schemas.microsoft.com/office/drawing/2014/main" val="772386728"/>
                    </a:ext>
                  </a:extLst>
                </a:gridCol>
              </a:tblGrid>
              <a:tr h="7874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Часть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Вопросы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Максимальный балл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82051499"/>
                  </a:ext>
                </a:extLst>
              </a:tr>
              <a:tr h="8823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1 ч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№1 сжатое изложение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</a:rPr>
                        <a:t>7 б.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56609274"/>
                  </a:ext>
                </a:extLst>
              </a:tr>
              <a:tr h="8823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2 ч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№2-8 тестовая часть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</a:rPr>
                        <a:t>по 1 б. за каждое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67574562"/>
                  </a:ext>
                </a:extLst>
              </a:tr>
              <a:tr h="8823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3 ч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№9 сочинение-рассуждение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9 б.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04054436"/>
                  </a:ext>
                </a:extLst>
              </a:tr>
              <a:tr h="7874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Критерий «грамотность»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вся работа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10 б.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03964370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ИТОГО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33 б.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45530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3459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4249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Проверка письменной части предполагает более тщательную проверку работы. </a:t>
            </a:r>
            <a:r>
              <a:rPr lang="ru-RU" sz="4000" b="1" dirty="0"/>
              <a:t>Вторая часть (тестовая) </a:t>
            </a:r>
            <a:r>
              <a:rPr lang="ru-RU" sz="4000" b="1" i="1" dirty="0"/>
              <a:t>оцифровывается и проверяется с использованием технических средств</a:t>
            </a:r>
            <a:r>
              <a:rPr lang="ru-RU" sz="4000" dirty="0"/>
              <a:t>, а к </a:t>
            </a:r>
            <a:r>
              <a:rPr lang="ru-RU" sz="4000" b="1" i="1" dirty="0"/>
              <a:t>проверке </a:t>
            </a:r>
          </a:p>
          <a:p>
            <a:r>
              <a:rPr lang="ru-RU" sz="4000" b="1" i="1" dirty="0"/>
              <a:t>I и III частей привлекают экспертов (учителей русского языка</a:t>
            </a:r>
            <a:r>
              <a:rPr lang="ru-RU" sz="4000" dirty="0"/>
              <a:t>). </a:t>
            </a:r>
            <a:r>
              <a:rPr lang="ru-RU" sz="3600" b="1" dirty="0">
                <a:solidFill>
                  <a:srgbClr val="FF0000"/>
                </a:solidFill>
              </a:rPr>
              <a:t>Максимальный тестовый балл письменной части – 33 балла... </a:t>
            </a:r>
          </a:p>
        </p:txBody>
      </p:sp>
    </p:spTree>
    <p:extLst>
      <p:ext uri="{BB962C8B-B14F-4D97-AF65-F5344CB8AC3E}">
        <p14:creationId xmlns:p14="http://schemas.microsoft.com/office/powerpoint/2010/main" val="33248214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 anchor="t">
            <a:normAutofit fontScale="90000"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Где взять задания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87" y="1124744"/>
            <a:ext cx="8905701" cy="511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5759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гиа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706437"/>
          </a:xfrm>
        </p:spPr>
        <p:txBody>
          <a:bodyPr/>
          <a:lstStyle/>
          <a:p>
            <a:pPr eaLnBrk="1" hangingPunct="1"/>
            <a:r>
              <a:rPr lang="ru-RU" altLang="ru-RU" sz="7200" b="1" i="1" dirty="0" smtClean="0">
                <a:solidFill>
                  <a:srgbClr val="C00000"/>
                </a:solidFill>
              </a:rPr>
              <a:t>2023</a:t>
            </a:r>
            <a:endParaRPr lang="ru-RU" altLang="ru-RU" sz="7200" b="1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653" y="1018272"/>
            <a:ext cx="864096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Допускаются…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653" y="1701800"/>
            <a:ext cx="8640960" cy="452431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Обучающиеся,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не имеющие академической задолженности и в полном объеме выполнившие УП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(</a:t>
            </a:r>
            <a:r>
              <a:rPr lang="ru-RU" sz="2800" dirty="0"/>
              <a:t>имеющие годовые отметки по всем учебным предметам УП за 9 класс не ниже удовлетворительных</a:t>
            </a:r>
            <a:r>
              <a:rPr lang="ru-RU" sz="3600" dirty="0"/>
              <a:t>)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+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 </a:t>
            </a:r>
            <a:r>
              <a:rPr lang="ru-RU" sz="3200" b="1" dirty="0"/>
              <a:t>имеющие  результат «ЗАЧЕТ» за итоговое собеседование по русскому языку</a:t>
            </a:r>
          </a:p>
        </p:txBody>
      </p:sp>
    </p:spTree>
    <p:extLst>
      <p:ext uri="{BB962C8B-B14F-4D97-AF65-F5344CB8AC3E}">
        <p14:creationId xmlns:p14="http://schemas.microsoft.com/office/powerpoint/2010/main" val="334745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http://www.fipi.ru/content/otkrytyy-bank-zadaniy-oge</a:t>
            </a:r>
            <a:endParaRPr lang="ru-RU" dirty="0"/>
          </a:p>
          <a:p>
            <a:r>
              <a:rPr lang="en-US" dirty="0">
                <a:hlinkClick r:id="rId3"/>
              </a:rPr>
              <a:t>https://rus-oge.sdamgia.ru/</a:t>
            </a:r>
            <a:endParaRPr lang="ru-RU" dirty="0"/>
          </a:p>
          <a:p>
            <a:r>
              <a:rPr lang="en-US" dirty="0">
                <a:hlinkClick r:id="rId4"/>
              </a:rPr>
              <a:t>http://www.</a:t>
            </a:r>
            <a:r>
              <a:rPr lang="ru-RU" dirty="0" err="1">
                <a:hlinkClick r:id="rId4"/>
              </a:rPr>
              <a:t>русскийбезпроблем.рф</a:t>
            </a:r>
            <a:endParaRPr lang="ru-RU" dirty="0"/>
          </a:p>
          <a:p>
            <a:r>
              <a:rPr lang="en-US" dirty="0">
                <a:hlinkClick r:id="rId5"/>
              </a:rPr>
              <a:t>http://uchimcauchitca.blogspot.om/</a:t>
            </a:r>
            <a:endParaRPr lang="ru-RU" dirty="0"/>
          </a:p>
          <a:p>
            <a:r>
              <a:rPr lang="en-US" dirty="0">
                <a:hlinkClick r:id="rId6"/>
              </a:rPr>
              <a:t>https://saharina.ru/</a:t>
            </a:r>
            <a:endParaRPr lang="ru-RU" dirty="0"/>
          </a:p>
          <a:p>
            <a:r>
              <a:rPr lang="en-US" dirty="0"/>
              <a:t>https://neznaika.pro/oge/</a:t>
            </a:r>
            <a:endParaRPr lang="ru-RU" dirty="0"/>
          </a:p>
          <a:p>
            <a:r>
              <a:rPr lang="en-US" dirty="0">
                <a:hlinkClick r:id="rId7"/>
              </a:rPr>
              <a:t>www.fipi.ru</a:t>
            </a:r>
            <a:r>
              <a:rPr lang="ru-RU" dirty="0"/>
              <a:t> (демоверсия, спецификация, </a:t>
            </a:r>
            <a:r>
              <a:rPr lang="ru-RU" dirty="0" err="1"/>
              <a:t>вебинары</a:t>
            </a:r>
            <a:r>
              <a:rPr lang="ru-RU" dirty="0"/>
              <a:t> И. П. </a:t>
            </a:r>
            <a:r>
              <a:rPr lang="ru-RU" dirty="0" err="1"/>
              <a:t>Цыбулько</a:t>
            </a:r>
            <a:r>
              <a:rPr lang="ru-RU" dirty="0"/>
              <a:t>, Т. Н. Малышевой, Ореховой С.В.)</a:t>
            </a:r>
            <a:endParaRPr lang="en-US" dirty="0"/>
          </a:p>
          <a:p>
            <a:r>
              <a:rPr lang="ru-RU" dirty="0" err="1"/>
              <a:t>Воропай</a:t>
            </a:r>
            <a:r>
              <a:rPr lang="ru-RU" dirty="0"/>
              <a:t> Е. В. Презентация «Система обучения школьников устной речи. Методика подготовки к устному собеседованию по русскому языку в 9 классе»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Интернет –ресурс, литература</a:t>
            </a:r>
          </a:p>
        </p:txBody>
      </p:sp>
    </p:spTree>
    <p:extLst>
      <p:ext uri="{BB962C8B-B14F-4D97-AF65-F5344CB8AC3E}">
        <p14:creationId xmlns:p14="http://schemas.microsoft.com/office/powerpoint/2010/main" val="11946670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1920" y="188640"/>
            <a:ext cx="4896544" cy="5052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5400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</a:p>
          <a:p>
            <a:pPr>
              <a:defRPr/>
            </a:pP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42614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" y="219148"/>
            <a:ext cx="8229600" cy="266429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sz="16000" b="1" dirty="0"/>
              <a:t>В </a:t>
            </a:r>
            <a:r>
              <a:rPr lang="ru-RU" sz="16000" b="1" dirty="0" smtClean="0"/>
              <a:t>2022-2023 </a:t>
            </a:r>
            <a:r>
              <a:rPr lang="ru-RU" sz="16000" dirty="0"/>
              <a:t>учебном году </a:t>
            </a:r>
          </a:p>
          <a:p>
            <a:pPr marL="0" indent="0" algn="ctr">
              <a:buNone/>
            </a:pPr>
            <a:r>
              <a:rPr lang="ru-RU" sz="16000" dirty="0"/>
              <a:t>русский язык </a:t>
            </a:r>
          </a:p>
          <a:p>
            <a:pPr marL="0" indent="0" algn="ctr">
              <a:buNone/>
            </a:pPr>
            <a:r>
              <a:rPr lang="ru-RU" sz="16000" dirty="0"/>
              <a:t> в 9-х классах будут сдавать в </a:t>
            </a:r>
          </a:p>
          <a:p>
            <a:pPr marL="0" indent="0" algn="ctr">
              <a:buNone/>
            </a:pPr>
            <a:r>
              <a:rPr lang="ru-RU" sz="16000" b="1" dirty="0"/>
              <a:t>два этапа</a:t>
            </a:r>
            <a:r>
              <a:rPr lang="ru-RU" sz="16000" dirty="0"/>
              <a:t>:</a:t>
            </a:r>
          </a:p>
          <a:p>
            <a:pPr algn="ctr"/>
            <a:r>
              <a:rPr lang="ru-RU" sz="16000" b="1" i="1" dirty="0"/>
              <a:t>собеседование (устная часть); </a:t>
            </a:r>
          </a:p>
          <a:p>
            <a:pPr algn="ctr"/>
            <a:r>
              <a:rPr lang="ru-RU" sz="16000" b="1" i="1" dirty="0"/>
              <a:t>письменная часть.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789040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устная часть - </a:t>
            </a:r>
            <a:r>
              <a:rPr lang="ru-RU" sz="3600" b="1" dirty="0" smtClean="0">
                <a:solidFill>
                  <a:srgbClr val="FF0000"/>
                </a:solidFill>
              </a:rPr>
              <a:t>допуск  </a:t>
            </a:r>
            <a:r>
              <a:rPr lang="ru-RU" sz="3600" b="1" dirty="0">
                <a:solidFill>
                  <a:srgbClr val="FF0000"/>
                </a:solidFill>
              </a:rPr>
              <a:t>к </a:t>
            </a:r>
            <a:r>
              <a:rPr lang="ru-RU" sz="3600" b="1" dirty="0" smtClean="0">
                <a:solidFill>
                  <a:srgbClr val="FF0000"/>
                </a:solidFill>
              </a:rPr>
              <a:t>ГИА , письменному </a:t>
            </a:r>
            <a:r>
              <a:rPr lang="ru-RU" sz="3600" b="1" dirty="0">
                <a:solidFill>
                  <a:srgbClr val="FF0000"/>
                </a:solidFill>
              </a:rPr>
              <a:t>экзамену по русскому </a:t>
            </a:r>
            <a:r>
              <a:rPr lang="ru-RU" sz="3600" b="1" dirty="0" smtClean="0">
                <a:solidFill>
                  <a:srgbClr val="FF0000"/>
                </a:solidFill>
              </a:rPr>
              <a:t>языку ОГЭ / ГВЭ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Картинки по запросу гиа картин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511" y="188913"/>
            <a:ext cx="1065857" cy="106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36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гиа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7272338" cy="792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b="1" i="1" dirty="0" smtClean="0">
                <a:solidFill>
                  <a:srgbClr val="C00000"/>
                </a:solidFill>
              </a:rPr>
              <a:t>2023. </a:t>
            </a:r>
            <a:r>
              <a:rPr lang="ru-RU" altLang="ru-RU" sz="3600" b="1" i="1" dirty="0">
                <a:solidFill>
                  <a:srgbClr val="C00000"/>
                </a:solidFill>
              </a:rPr>
              <a:t>Итоговое собеседование</a:t>
            </a:r>
            <a:r>
              <a:rPr lang="ru-RU" altLang="ru-RU" sz="7200" b="1" i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1" y="1196752"/>
            <a:ext cx="8785101" cy="30469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dirty="0"/>
              <a:t>П.16</a:t>
            </a:r>
            <a:r>
              <a:rPr lang="ru-RU" sz="3200" dirty="0"/>
              <a:t>. Итоговое собеседование по русскому языку проводится для обучающихся, экстернов </a:t>
            </a:r>
          </a:p>
          <a:p>
            <a:pPr algn="ctr" eaLnBrk="1" hangingPunct="1">
              <a:defRPr/>
            </a:pPr>
            <a:r>
              <a:rPr lang="ru-RU" sz="3200" b="1" u="sng" dirty="0"/>
              <a:t>во вторую среду февраля</a:t>
            </a:r>
            <a:r>
              <a:rPr lang="ru-RU" sz="3200" dirty="0"/>
              <a:t> по текстам, темам и заданиям, сформированным по часовым поясам Федеральной службой по надзору в сфере образования и науки.</a:t>
            </a:r>
          </a:p>
        </p:txBody>
      </p:sp>
      <p:pic>
        <p:nvPicPr>
          <p:cNvPr id="15368" name="Picture 9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27773"/>
            <a:ext cx="3255962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13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гиа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7272338" cy="792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b="1" i="1" dirty="0" smtClean="0">
                <a:solidFill>
                  <a:srgbClr val="C00000"/>
                </a:solidFill>
              </a:rPr>
              <a:t>2023. </a:t>
            </a:r>
            <a:r>
              <a:rPr lang="ru-RU" altLang="ru-RU" sz="3600" b="1" i="1" dirty="0">
                <a:solidFill>
                  <a:srgbClr val="C00000"/>
                </a:solidFill>
              </a:rPr>
              <a:t>Итоговое собеседование</a:t>
            </a:r>
            <a:r>
              <a:rPr lang="ru-RU" altLang="ru-RU" sz="7200" b="1" i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1772816"/>
            <a:ext cx="8424936" cy="378565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dirty="0"/>
              <a:t>17. … </a:t>
            </a:r>
            <a:r>
              <a:rPr lang="ru-RU" sz="3000" dirty="0"/>
              <a:t>заявления подаются </a:t>
            </a:r>
          </a:p>
          <a:p>
            <a:pPr algn="ctr" eaLnBrk="1" hangingPunct="1">
              <a:defRPr/>
            </a:pPr>
            <a:r>
              <a:rPr lang="ru-RU" sz="3000" b="1" u="sng" dirty="0"/>
              <a:t>не позднее чем за 2 недели до начала проведения итогового собеседовании </a:t>
            </a:r>
            <a:r>
              <a:rPr lang="ru-RU" sz="3000" dirty="0"/>
              <a:t>по русскому языку. Итоговое собеседование по русскому языку проводится в ОО и </a:t>
            </a:r>
            <a:r>
              <a:rPr lang="ru-RU" sz="3000" dirty="0">
                <a:solidFill>
                  <a:srgbClr val="FFFF00"/>
                </a:solidFill>
              </a:rPr>
              <a:t>(или) в местах, определенных ОИВ</a:t>
            </a:r>
            <a:r>
              <a:rPr lang="ru-RU" sz="3000" dirty="0"/>
              <a:t> (далее вместе – места проведения итогового собеседования по русскому языку).</a:t>
            </a:r>
          </a:p>
        </p:txBody>
      </p:sp>
    </p:spTree>
    <p:extLst>
      <p:ext uri="{BB962C8B-B14F-4D97-AF65-F5344CB8AC3E}">
        <p14:creationId xmlns:p14="http://schemas.microsoft.com/office/powerpoint/2010/main" val="239542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и по запросу гиа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7272338" cy="792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b="1" i="1" dirty="0" smtClean="0">
                <a:solidFill>
                  <a:srgbClr val="C00000"/>
                </a:solidFill>
              </a:rPr>
              <a:t>2023. </a:t>
            </a:r>
            <a:r>
              <a:rPr lang="ru-RU" altLang="ru-RU" sz="3600" b="1" i="1" dirty="0">
                <a:solidFill>
                  <a:srgbClr val="C00000"/>
                </a:solidFill>
              </a:rPr>
              <a:t>Итоговое собеседование</a:t>
            </a:r>
            <a:r>
              <a:rPr lang="ru-RU" altLang="ru-RU" sz="7200" b="1" i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1" y="1196752"/>
            <a:ext cx="8785101" cy="501675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dirty="0"/>
              <a:t>19. Проверка ответов участников итогового собеседования по русскому языку завершается не </a:t>
            </a:r>
            <a:r>
              <a:rPr lang="ru-RU" sz="4000" dirty="0" smtClean="0"/>
              <a:t>позднее, </a:t>
            </a:r>
            <a:r>
              <a:rPr lang="ru-RU" sz="4000" dirty="0"/>
              <a:t>чем через 5 календарных дней с даты его проведения. Результатом итогового собеседования по русскому </a:t>
            </a:r>
            <a:r>
              <a:rPr lang="ru-RU" sz="4000" dirty="0" smtClean="0"/>
              <a:t>языку</a:t>
            </a:r>
            <a:endParaRPr lang="ru-RU" sz="4000" dirty="0"/>
          </a:p>
          <a:p>
            <a:pPr algn="ctr" eaLnBrk="1" hangingPunct="1">
              <a:defRPr/>
            </a:pPr>
            <a:r>
              <a:rPr lang="ru-RU" sz="4000" dirty="0" smtClean="0"/>
              <a:t>является </a:t>
            </a:r>
            <a:r>
              <a:rPr lang="ru-RU" sz="4000" dirty="0"/>
              <a:t>«зачёт» или «незачёт».</a:t>
            </a:r>
          </a:p>
        </p:txBody>
      </p:sp>
    </p:spTree>
    <p:extLst>
      <p:ext uri="{BB962C8B-B14F-4D97-AF65-F5344CB8AC3E}">
        <p14:creationId xmlns:p14="http://schemas.microsoft.com/office/powerpoint/2010/main" val="246075508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3090</Words>
  <Application>Microsoft Office PowerPoint</Application>
  <PresentationFormat>Экран (4:3)</PresentationFormat>
  <Paragraphs>415</Paragraphs>
  <Slides>51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51</vt:i4>
      </vt:variant>
    </vt:vector>
  </HeadingPairs>
  <TitlesOfParts>
    <vt:vector size="54" baseType="lpstr">
      <vt:lpstr>1_Тема Office</vt:lpstr>
      <vt:lpstr>Волна</vt:lpstr>
      <vt:lpstr>1_Волна</vt:lpstr>
      <vt:lpstr>2023</vt:lpstr>
      <vt:lpstr>Презентация PowerPoint</vt:lpstr>
      <vt:lpstr>2023</vt:lpstr>
      <vt:lpstr>2023</vt:lpstr>
      <vt:lpstr>2023</vt:lpstr>
      <vt:lpstr> </vt:lpstr>
      <vt:lpstr>2023. Итоговое собеседование.</vt:lpstr>
      <vt:lpstr>2023. Итоговое собеседование.</vt:lpstr>
      <vt:lpstr>2023. Итоговое собеседование.</vt:lpstr>
      <vt:lpstr>2023. Итоговое собеседование</vt:lpstr>
      <vt:lpstr>2023. Итоговое собеседование</vt:lpstr>
      <vt:lpstr>Об экзамене</vt:lpstr>
      <vt:lpstr>Презентация PowerPoint</vt:lpstr>
      <vt:lpstr>Итоговое собеседование по русскому языку как допуск к ОГЭ</vt:lpstr>
      <vt:lpstr>Изменения в КИМе итогового собеседования с 2021 года </vt:lpstr>
      <vt:lpstr>Презентация PowerPoint</vt:lpstr>
      <vt:lpstr>Итоговое собеседование по русскому языку</vt:lpstr>
      <vt:lpstr>Презентация PowerPoint</vt:lpstr>
      <vt:lpstr>Итоговое собеседование по русскому языку</vt:lpstr>
      <vt:lpstr>Презентация PowerPoint</vt:lpstr>
      <vt:lpstr>Сроки проведения итогового собеседования</vt:lpstr>
      <vt:lpstr>Коммуникативные задачи</vt:lpstr>
      <vt:lpstr>Особенности задания 1 (чтение текста вслух)</vt:lpstr>
      <vt:lpstr>Работаем с заданиями 1 и 2  КИМов</vt:lpstr>
      <vt:lpstr>Типичные ошибки при чтении текста! </vt:lpstr>
      <vt:lpstr>Задание 2. Пересказ текста Особенности пересказа</vt:lpstr>
      <vt:lpstr>Способы цитирования</vt:lpstr>
      <vt:lpstr>Особенности задания 3 (монолог)</vt:lpstr>
      <vt:lpstr>Обратите внимание!</vt:lpstr>
      <vt:lpstr>Особенности задания 4 (диалог)</vt:lpstr>
      <vt:lpstr>Смысловые отношения между предложениями в тексте</vt:lpstr>
      <vt:lpstr>Презентация PowerPoint</vt:lpstr>
      <vt:lpstr>Презентация PowerPoint</vt:lpstr>
      <vt:lpstr>Схемы функционально - смысловых типов речи</vt:lpstr>
      <vt:lpstr>Описание</vt:lpstr>
      <vt:lpstr>           Композиционная модель этого типа речи: объект описания — его признаки — общая картина, образ.  Отправная точка — сам предмет или его часть. Развитие мысли происходит за счет того, что каждое следующее предложение добавляет к сказанному новые признаки,  В текстах-описаниях признаки предмета — это та новая информация, ради которой создается высказывание. </vt:lpstr>
      <vt:lpstr>Статические и динамические описания</vt:lpstr>
      <vt:lpstr>Повествование</vt:lpstr>
      <vt:lpstr> «Пришел, увидел, победил» — так прокомментировал 2 апреля 47 г. Юлий Цезарь свою победу над понтийским царём Фарнаком.  </vt:lpstr>
      <vt:lpstr>Повествовательный текст</vt:lpstr>
      <vt:lpstr>Схема повествовательного текста</vt:lpstr>
      <vt:lpstr>Рассуждение. Обратите внимание!</vt:lpstr>
      <vt:lpstr>Презентация PowerPoint</vt:lpstr>
      <vt:lpstr>1. Формулировка тезиса</vt:lpstr>
      <vt:lpstr>2. Основная часть. Аргументация</vt:lpstr>
      <vt:lpstr>Заключение к монологу</vt:lpstr>
      <vt:lpstr>  В письменной части основного предмета ОГЭ 2023 года ФИПИ не анонсировала изменений и 9- классникам предстоит сдавать русский язык в уже привычном формате. КИМ включает в себя три части:... </vt:lpstr>
      <vt:lpstr>Презентация PowerPoint</vt:lpstr>
      <vt:lpstr>Где взять задания  </vt:lpstr>
      <vt:lpstr>Интернет –ресурс, литература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</cp:lastModifiedBy>
  <cp:revision>47</cp:revision>
  <dcterms:created xsi:type="dcterms:W3CDTF">2018-09-26T12:47:06Z</dcterms:created>
  <dcterms:modified xsi:type="dcterms:W3CDTF">2023-01-09T19:46:19Z</dcterms:modified>
</cp:coreProperties>
</file>