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8" r:id="rId4"/>
    <p:sldId id="259" r:id="rId5"/>
    <p:sldId id="288" r:id="rId6"/>
    <p:sldId id="290" r:id="rId7"/>
    <p:sldId id="292" r:id="rId8"/>
    <p:sldId id="294" r:id="rId9"/>
    <p:sldId id="264" r:id="rId10"/>
    <p:sldId id="265" r:id="rId11"/>
    <p:sldId id="266" r:id="rId12"/>
    <p:sldId id="267" r:id="rId13"/>
    <p:sldId id="298" r:id="rId14"/>
    <p:sldId id="268" r:id="rId15"/>
    <p:sldId id="295" r:id="rId16"/>
    <p:sldId id="296" r:id="rId17"/>
    <p:sldId id="299" r:id="rId18"/>
    <p:sldId id="300" r:id="rId19"/>
    <p:sldId id="301" r:id="rId20"/>
    <p:sldId id="302" r:id="rId21"/>
    <p:sldId id="303" r:id="rId22"/>
    <p:sldId id="304" r:id="rId23"/>
    <p:sldId id="297" r:id="rId24"/>
    <p:sldId id="274" r:id="rId25"/>
    <p:sldId id="278" r:id="rId26"/>
    <p:sldId id="28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3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6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4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6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1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6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1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7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4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8082-8257-440D-A287-397D02E05850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0724-0ACD-4AD2-9DE4-56266F6B8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6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69817" y="1122363"/>
            <a:ext cx="10432473" cy="23876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итоговому сочинению по литературе </a:t>
            </a:r>
            <a:b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453866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19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Требование № 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0392"/>
            <a:ext cx="10515600" cy="479657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</a:rPr>
              <a:t>  «Объем итогового сочинения».</a:t>
            </a:r>
            <a:endParaRPr lang="ru-RU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Рекомендуемое количество слов – от 350.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Максимальное количество слов в сочинении не устанавливается.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u="sng" dirty="0"/>
              <a:t>Если в сочинении менее 250 слов </a:t>
            </a:r>
            <a:r>
              <a:rPr lang="ru-RU" dirty="0"/>
              <a:t>(в подсчёт включаются все слова, в том числе и служебные), </a:t>
            </a:r>
            <a:r>
              <a:rPr lang="ru-RU" sz="3200" i="1" u="sng" dirty="0"/>
              <a:t>то выставляется «незачет»</a:t>
            </a:r>
            <a:r>
              <a:rPr lang="ru-RU" sz="3200" i="1" dirty="0"/>
              <a:t> </a:t>
            </a:r>
            <a:r>
              <a:rPr lang="ru-RU" dirty="0"/>
              <a:t>за невыполнение требования № 1 и «незачет» за работу в целом (</a:t>
            </a:r>
            <a:r>
              <a:rPr lang="ru-RU" sz="3200" i="1" u="sng" dirty="0"/>
              <a:t>такое итоговое сочинение не проверяется </a:t>
            </a:r>
            <a:r>
              <a:rPr lang="ru-RU" sz="3200" i="1" dirty="0"/>
              <a:t>по </a:t>
            </a:r>
            <a:r>
              <a:rPr lang="ru-RU" dirty="0"/>
              <a:t>требованию № 2 «Самостоятельность написания итогового сочинения (изложения)» и критериям оценивания).</a:t>
            </a:r>
          </a:p>
        </p:txBody>
      </p:sp>
    </p:spTree>
    <p:extLst>
      <p:ext uri="{BB962C8B-B14F-4D97-AF65-F5344CB8AC3E}">
        <p14:creationId xmlns:p14="http://schemas.microsoft.com/office/powerpoint/2010/main" val="134722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24254"/>
            <a:ext cx="11702562" cy="55527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</a:rPr>
              <a:t>«Самостоятельность написания итогового сочинения»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Итоговое сочинение выполняется самостоятельно.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Допускается прямое или косвенное цитирование с обязательной ссылкой на источник (ссылка дается в свободной форме).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 Объем цитирования не должен превышать объем собственного текста участника.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i="1" u="sng" dirty="0"/>
              <a:t>Если сочинение признано несамостоятельным</a:t>
            </a:r>
            <a:r>
              <a:rPr lang="ru-RU" sz="3200" dirty="0"/>
              <a:t>, то выставляется «незачет» за невыполнение требования № 2 и «незачет» за работу в целом (</a:t>
            </a:r>
            <a:r>
              <a:rPr lang="ru-RU" sz="3500" i="1" u="sng" dirty="0"/>
              <a:t>такое сочинение не проверяется </a:t>
            </a:r>
            <a:r>
              <a:rPr lang="ru-RU" sz="3200" dirty="0"/>
              <a:t>по критериям оценивания).</a:t>
            </a:r>
            <a:endParaRPr lang="ru-RU" sz="3200" b="1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2591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Требование №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01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082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Критерии оценивания сочинения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4885"/>
            <a:ext cx="10515600" cy="49020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u="sng" dirty="0">
                <a:solidFill>
                  <a:schemeClr val="accent4">
                    <a:lumMod val="50000"/>
                  </a:schemeClr>
                </a:solidFill>
              </a:rPr>
              <a:t>Сочинение оценивается по пяти критериям</a:t>
            </a:r>
            <a:r>
              <a:rPr lang="ru-RU" sz="3600" b="1" u="sng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sz="3600" b="1" u="sng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b="1" u="sng" dirty="0"/>
              <a:t>Соответствие </a:t>
            </a:r>
            <a:r>
              <a:rPr lang="ru-RU" sz="3600" b="1" u="sng" dirty="0" smtClean="0"/>
              <a:t>теме</a:t>
            </a:r>
          </a:p>
          <a:p>
            <a:pPr marL="0" indent="0">
              <a:buNone/>
            </a:pPr>
            <a:r>
              <a:rPr lang="ru-RU" sz="3600" dirty="0" smtClean="0"/>
              <a:t>Самое </a:t>
            </a:r>
            <a:r>
              <a:rPr lang="ru-RU" sz="3600" dirty="0"/>
              <a:t>важное — не уходить от темы, соотнести доказательство и вывод с тезисом, не подменять понятия</a:t>
            </a:r>
            <a:r>
              <a:rPr lang="ru-RU" sz="3600" dirty="0" smtClean="0"/>
              <a:t>.</a:t>
            </a:r>
            <a:endParaRPr lang="ru-RU" sz="3600" dirty="0"/>
          </a:p>
          <a:p>
            <a:pPr marL="0" indent="0">
              <a:buNone/>
            </a:pPr>
            <a:r>
              <a:rPr lang="ru-RU" sz="3600" b="1" u="sng" dirty="0" smtClean="0"/>
              <a:t>2. Аргументация</a:t>
            </a:r>
            <a:r>
              <a:rPr lang="ru-RU" sz="3600" b="1" u="sng" dirty="0"/>
              <a:t>. Привлечение литературного </a:t>
            </a:r>
            <a:r>
              <a:rPr lang="ru-RU" sz="3600" b="1" u="sng" dirty="0" smtClean="0"/>
              <a:t>материала.</a:t>
            </a:r>
          </a:p>
          <a:p>
            <a:pPr marL="0" indent="0">
              <a:buNone/>
            </a:pPr>
            <a:r>
              <a:rPr lang="ru-RU" sz="3600" dirty="0"/>
              <a:t>Чтобы получить зачет, нужно привести минимум 1 литературный аргумент — из русской классики, школьной программы или мировой литературы. Главное — написать развернутый аргумент, который подтвердит ваше мнение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847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002434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36" y="166255"/>
            <a:ext cx="12004963" cy="652332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>
                <a:solidFill>
                  <a:prstClr val="black"/>
                </a:solidFill>
              </a:rPr>
              <a:t>3. Композиция и логика рассуждения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Чтобы </a:t>
            </a:r>
            <a:r>
              <a:rPr lang="ru-RU" sz="2400" dirty="0">
                <a:solidFill>
                  <a:srgbClr val="000000"/>
                </a:solidFill>
              </a:rPr>
              <a:t>получить балл по этому критерию, следует  использовать классическую структуру сочинения.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</a:rPr>
              <a:t> 5 абзацев</a:t>
            </a:r>
            <a:r>
              <a:rPr lang="ru-RU" sz="2400" i="1" dirty="0">
                <a:solidFill>
                  <a:srgbClr val="C00000"/>
                </a:solidFill>
              </a:rPr>
              <a:t>:</a:t>
            </a:r>
            <a:endParaRPr lang="ru-RU" sz="2400" dirty="0">
              <a:solidFill>
                <a:srgbClr val="C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вступление (тезис)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собственное мнение, которое будем доказывать аргументами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аргумент 1 (доказательство и </a:t>
            </a:r>
            <a:r>
              <a:rPr lang="ru-RU" sz="2400" i="1" dirty="0" err="1">
                <a:solidFill>
                  <a:srgbClr val="000000"/>
                </a:solidFill>
              </a:rPr>
              <a:t>микровывод</a:t>
            </a:r>
            <a:r>
              <a:rPr lang="ru-RU" sz="2400" i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аргумент 2 (доказательство или контраргумент + </a:t>
            </a:r>
            <a:r>
              <a:rPr lang="ru-RU" sz="2400" i="1" dirty="0" err="1">
                <a:solidFill>
                  <a:srgbClr val="000000"/>
                </a:solidFill>
              </a:rPr>
              <a:t>микровывод</a:t>
            </a:r>
            <a:r>
              <a:rPr lang="ru-RU" sz="2400" i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i="1" dirty="0">
                <a:solidFill>
                  <a:srgbClr val="000000"/>
                </a:solidFill>
              </a:rPr>
              <a:t>вывод (итог рассуждений)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</a:rPr>
              <a:t>Если сочинение выстроено логично и в нем есть абзацное членение, то данный критерий засчитают.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 smtClean="0">
                <a:solidFill>
                  <a:prstClr val="black"/>
                </a:solidFill>
              </a:rPr>
              <a:t>4. Качество </a:t>
            </a:r>
            <a:r>
              <a:rPr lang="ru-RU" b="1" u="sng" dirty="0">
                <a:solidFill>
                  <a:prstClr val="black"/>
                </a:solidFill>
              </a:rPr>
              <a:t>письменной речи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Если всё настолько плохо, что речевые ошибки затрудняют понимание смысла, ставят «незачёт», если мысль ясна — «зачёт».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u="sng" dirty="0" smtClean="0">
                <a:solidFill>
                  <a:prstClr val="black"/>
                </a:solidFill>
              </a:rPr>
              <a:t>5.Грамотность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</a:rPr>
              <a:t>«Незачёт» поставят, если на 100 слов приходится в сумме более пяти ошибок: грамматических, орфографических, пунктуационных. </a:t>
            </a:r>
          </a:p>
          <a:p>
            <a:pPr marL="0" lvl="0" indent="0">
              <a:buNone/>
            </a:pPr>
            <a:endParaRPr lang="ru-RU" sz="1800" b="1" u="sng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71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Критерии оценивания сочинения.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8846"/>
            <a:ext cx="10515600" cy="4858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sz="4000" b="1" u="sng" dirty="0">
                <a:solidFill>
                  <a:schemeClr val="accent4">
                    <a:lumMod val="50000"/>
                  </a:schemeClr>
                </a:solidFill>
              </a:rPr>
              <a:t>Для получения оценки «зачет» </a:t>
            </a:r>
          </a:p>
          <a:p>
            <a:pPr marL="0" indent="0">
              <a:buNone/>
            </a:pP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необходимо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иметь положительный результат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4000" b="1" dirty="0">
                <a:solidFill>
                  <a:srgbClr val="C00000"/>
                </a:solidFill>
              </a:rPr>
              <a:t>по трем критериям </a:t>
            </a:r>
            <a:r>
              <a:rPr lang="ru-RU" sz="3200" dirty="0"/>
              <a:t>(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 критериям № 1 и № 2 </a:t>
            </a:r>
            <a:r>
              <a:rPr lang="ru-RU" sz="3200" dirty="0"/>
              <a:t>– в обязательном порядке), </a:t>
            </a:r>
          </a:p>
          <a:p>
            <a:pPr marL="0" indent="0">
              <a:buNone/>
            </a:pPr>
            <a:r>
              <a:rPr lang="ru-RU" sz="3200" dirty="0"/>
              <a:t>а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также «зачет» по одному из других критериев. </a:t>
            </a:r>
          </a:p>
          <a:p>
            <a:pPr marL="0" indent="0">
              <a:buNone/>
            </a:pPr>
            <a:r>
              <a:rPr lang="ru-RU" sz="3200" b="1" dirty="0" smtClean="0"/>
              <a:t>На </a:t>
            </a:r>
            <a:r>
              <a:rPr lang="ru-RU" sz="3200" b="1" dirty="0"/>
              <a:t>сочинении можно пользоваться орфографическим словарём! Этот поможет </a:t>
            </a:r>
            <a:r>
              <a:rPr lang="ru-RU" sz="3200" b="1" dirty="0" smtClean="0"/>
              <a:t>свести </a:t>
            </a:r>
            <a:r>
              <a:rPr lang="ru-RU" sz="3200" b="1" dirty="0"/>
              <a:t>орфографические ошибки к минимуму.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Проверка работ осуществляется экспертами.</a:t>
            </a:r>
          </a:p>
          <a:p>
            <a:pPr marL="0" indent="0">
              <a:buNone/>
            </a:pPr>
            <a:r>
              <a:rPr lang="ru-RU" sz="3200" b="1" dirty="0"/>
              <a:t>Ознакомление с результатами в лицее.</a:t>
            </a:r>
          </a:p>
        </p:txBody>
      </p:sp>
    </p:spTree>
    <p:extLst>
      <p:ext uri="{BB962C8B-B14F-4D97-AF65-F5344CB8AC3E}">
        <p14:creationId xmlns:p14="http://schemas.microsoft.com/office/powerpoint/2010/main" val="4473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317" y="180109"/>
            <a:ext cx="11292840" cy="958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 2022/23 учебном году на экзамене будут только те темы, которые уже использовались в прошлые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годы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(в закрытом банке ФИПИ их более полутора тысяч)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836" y="1185949"/>
            <a:ext cx="11970328" cy="5852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>1. Духовно-нравственные ориентиры в жизни человека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1.1. Внутренний мир человека и его личностные качества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1.2. Отношение человека к другому человеку (окружению), нравственные идеалы и выбор между добром и злом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1.3. Познание человеком самого себя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1.4. Свобода человека и ее ограничения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b="1" dirty="0" smtClean="0"/>
              <a:t>2. Семья, общество, Отечество в жизни человека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2.1. Семья, род; семейные ценности и традиции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2.2. Человек и общество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2.3. Родина, государство, гражданская позиция человека</a:t>
            </a:r>
            <a:endParaRPr lang="ru-RU" sz="2400" dirty="0" smtClean="0"/>
          </a:p>
          <a:p>
            <a:pPr>
              <a:lnSpc>
                <a:spcPct val="100000"/>
              </a:lnSpc>
            </a:pPr>
            <a:r>
              <a:rPr lang="ru-RU" sz="2400" b="1" dirty="0" smtClean="0"/>
              <a:t>3. Природа и культура в жизни человека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3.1. Природа и человек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3.2. Наука и человек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3.3. Искусство и человек</a:t>
            </a:r>
            <a:endParaRPr lang="ru-RU" sz="2400" dirty="0" smtClean="0"/>
          </a:p>
          <a:p>
            <a:pPr>
              <a:lnSpc>
                <a:spcPct val="10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374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688" y="195879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комплект тем итогового сочинения будут включены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две темы из каждого раздела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1, 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«Духовно-нравственные ориентиры в жизни человека».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3,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«Семья, общество, Отечество в жизни человека».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5, 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и культура в жизни человека».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2869" y="103403"/>
            <a:ext cx="8921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88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СТРУКТУРА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ЗАКРЫТОГО БАНКА ТЕМ ИТОГОВОГО СОЧИНЕНИЯ</a:t>
            </a:r>
          </a:p>
        </p:txBody>
      </p:sp>
    </p:spTree>
    <p:extLst>
      <p:ext uri="{BB962C8B-B14F-4D97-AF65-F5344CB8AC3E}">
        <p14:creationId xmlns:p14="http://schemas.microsoft.com/office/powerpoint/2010/main" val="341180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882" y="166254"/>
            <a:ext cx="10701773" cy="105156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Раздел 1. Духовно-нравственные ориентиры в жизни человека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" y="1219200"/>
            <a:ext cx="11719560" cy="5638800"/>
          </a:xfrm>
        </p:spPr>
        <p:txBody>
          <a:bodyPr/>
          <a:lstStyle/>
          <a:p>
            <a:r>
              <a:rPr lang="ru-RU" sz="2400" b="1" dirty="0" smtClean="0">
                <a:latin typeface="Arial Narrow" pitchFamily="34" charset="0"/>
              </a:rPr>
              <a:t>Темы этого раздела будут связаны с вопросами, которые человек задаёт себе сам в ситуациях нравственного выбора: о нравственных идеалах и моральных нормах, о добре и зле, о свободе и ответственности. Данный раздел побуждает к самоанализу, осмыслению опыта других людей или литературных героев, стремящихся понять себя</a:t>
            </a:r>
            <a:r>
              <a:rPr lang="ru-RU" b="1" dirty="0" smtClean="0"/>
              <a:t>. 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темы:</a:t>
            </a:r>
          </a:p>
          <a:p>
            <a:r>
              <a:rPr lang="ru-RU" sz="2800" dirty="0" smtClean="0"/>
              <a:t>Согласны ли вы с тем, что муки совести — самое страшное наказание?</a:t>
            </a:r>
          </a:p>
          <a:p>
            <a:r>
              <a:rPr lang="ru-RU" sz="2800" dirty="0" smtClean="0"/>
              <a:t>Почему человеку важно найти ответ на вопрос о смысле жизни?</a:t>
            </a:r>
          </a:p>
          <a:p>
            <a:r>
              <a:rPr lang="ru-RU" sz="2800" dirty="0" smtClean="0"/>
              <a:t>Можно ли оправдать плохой поступок?</a:t>
            </a:r>
          </a:p>
          <a:p>
            <a:r>
              <a:rPr lang="ru-RU" sz="2800" dirty="0" smtClean="0"/>
              <a:t>Может ли любовь спасти заблудшую душу?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91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" y="0"/>
            <a:ext cx="1161288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   аргументы   к   1   разделу:</a:t>
            </a:r>
            <a:endParaRPr lang="ru-RU" sz="2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«Преступление и наказание» Ф. М. Достоевский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«Евгений Онегин»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«Моцарт и Сальери»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«Голодные игры» С. Коллинз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«Повелитель мух» У. </a:t>
            </a:r>
            <a:r>
              <a:rPr lang="ru-RU" sz="2400" b="1" i="1" dirty="0" err="1" smtClean="0"/>
              <a:t>Голдинг</a:t>
            </a:r>
            <a:r>
              <a:rPr lang="ru-RU" sz="2400" b="1" i="1" dirty="0" smtClean="0"/>
              <a:t> 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«Старуха </a:t>
            </a:r>
            <a:r>
              <a:rPr lang="ru-RU" sz="2400" b="1" i="1" dirty="0" err="1" smtClean="0"/>
              <a:t>Изергиль</a:t>
            </a:r>
            <a:r>
              <a:rPr lang="ru-RU" sz="2400" b="1" i="1" dirty="0" smtClean="0"/>
              <a:t>» М. Горький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«451 по Фаренгейту» Р. </a:t>
            </a:r>
            <a:r>
              <a:rPr lang="ru-RU" sz="2400" b="1" i="1" dirty="0" err="1" smtClean="0"/>
              <a:t>Брэдбери</a:t>
            </a:r>
            <a:endParaRPr lang="ru-RU" sz="2400" b="1" i="1" dirty="0" smtClean="0"/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«Евгений Онегин»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«Зеленая лампа» А. Грин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«Мастер и Маргарита» М. А. Булгаков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«Граф Монте-Кристо» А. Дюма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«Черный человек» С. Есенин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«Гранатовый браслет» А. И. Куприн</a:t>
            </a:r>
            <a:endParaRPr lang="ru-RU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73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" y="102523"/>
            <a:ext cx="11704320" cy="1507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Раздел 2. Семья, общество, Отечество в жизни человека</a:t>
            </a:r>
            <a:r>
              <a:rPr lang="ru-RU" sz="2800" b="1" dirty="0" smtClean="0">
                <a:solidFill>
                  <a:srgbClr val="C00000"/>
                </a:solidFill>
              </a:rPr>
              <a:t> 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821" y="1397923"/>
            <a:ext cx="11355706" cy="512756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     </a:t>
            </a:r>
            <a:r>
              <a:rPr lang="ru-RU" sz="2400" b="1" dirty="0" smtClean="0"/>
              <a:t>Темы этого раздела нацеливают на размышление о семейных и общественных ценностях, традициях и обычаях, отношениях и влиянии общества, семьи на человека.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Возможные темы: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800" b="1" i="1" dirty="0" smtClean="0"/>
              <a:t>Почему для некоторых людей так важно общественное мнение?</a:t>
            </a:r>
          </a:p>
          <a:p>
            <a:r>
              <a:rPr lang="ru-RU" sz="2800" b="1" i="1" dirty="0" smtClean="0"/>
              <a:t>Как окружение влияет на ребёнка?</a:t>
            </a:r>
          </a:p>
          <a:p>
            <a:r>
              <a:rPr lang="ru-RU" sz="2800" b="1" i="1" dirty="0" smtClean="0"/>
              <a:t>На что готов пойти человек ради своей семьи?</a:t>
            </a:r>
          </a:p>
          <a:p>
            <a:r>
              <a:rPr lang="ru-RU" sz="2800" b="1" i="1" dirty="0" smtClean="0"/>
              <a:t>Человек должен жить для себя или на благо общества?</a:t>
            </a:r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69576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382000" cy="639762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ОБЩАЯ ИНФОРМАЦИЯ: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64" y="914400"/>
            <a:ext cx="11346872" cy="574963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допуска к  государственной итоговой аттестации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образовательным программам среднего общего образования проводится для обучающихся XI классов.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(Впервые введено в 2014-2015 учебном году во исполнение поручения Президента Российской Федерации)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у обучающихся умения мыслить, анализировать и доказывать свою позицию с опорой на самостоятельно выбранные произведения отечественной и мировой литературы.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b="1" u="sng" dirty="0"/>
              <a:t>Срок действия итогового сочинения, как допуск к ГИА – бессрочно.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altLang="ru-RU" b="1" u="sng" dirty="0"/>
              <a:t>Порядок подачи заявления на участие в итоговом сочинении</a:t>
            </a:r>
            <a:endParaRPr lang="ru-RU" altLang="ru-RU" dirty="0"/>
          </a:p>
          <a:p>
            <a:pPr algn="just">
              <a:lnSpc>
                <a:spcPct val="80000"/>
              </a:lnSpc>
              <a:buNone/>
            </a:pPr>
            <a:r>
              <a:rPr lang="ru-RU" altLang="ru-RU" sz="2400" u="sng" dirty="0"/>
              <a:t>Для участия </a:t>
            </a:r>
            <a:r>
              <a:rPr lang="ru-RU" altLang="ru-RU" sz="2400" dirty="0"/>
              <a:t>в итоговом сочинении (изложении) участники подают </a:t>
            </a:r>
            <a:r>
              <a:rPr lang="ru-RU" altLang="ru-RU" sz="2400" b="1" dirty="0"/>
              <a:t>заявление и согласие на обработку персональных данных </a:t>
            </a:r>
            <a:r>
              <a:rPr lang="ru-RU" altLang="ru-RU" sz="2400" dirty="0"/>
              <a:t>не позднее чем </a:t>
            </a:r>
            <a:r>
              <a:rPr lang="ru-RU" altLang="ru-RU" sz="2400" b="1" u="sng" dirty="0"/>
              <a:t>за две недели </a:t>
            </a:r>
            <a:r>
              <a:rPr lang="ru-RU" altLang="ru-RU" sz="2400" dirty="0"/>
              <a:t>до начала проведения итогового сочинения (изложения).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4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0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802" y="396240"/>
            <a:ext cx="9950103" cy="605446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   аргументы   ко   2   разделу:</a:t>
            </a:r>
            <a:r>
              <a:rPr lang="ru-RU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071" y="1016924"/>
            <a:ext cx="11282278" cy="5605549"/>
          </a:xfrm>
        </p:spPr>
        <p:txBody>
          <a:bodyPr/>
          <a:lstStyle/>
          <a:p>
            <a:r>
              <a:rPr lang="ru-RU" sz="3200" b="1" i="1" dirty="0" smtClean="0"/>
              <a:t>«Война и мир» Л. Н. Толстой </a:t>
            </a:r>
          </a:p>
          <a:p>
            <a:r>
              <a:rPr lang="ru-RU" sz="3200" b="1" i="1" dirty="0" smtClean="0"/>
              <a:t>«Анна Каренина» Л. Н. Толстой</a:t>
            </a:r>
          </a:p>
          <a:p>
            <a:r>
              <a:rPr lang="ru-RU" sz="3200" b="1" i="1" dirty="0" smtClean="0"/>
              <a:t>«Над пропастью во ржи» Дж. Сэлинджер</a:t>
            </a:r>
          </a:p>
          <a:p>
            <a:r>
              <a:rPr lang="ru-RU" sz="3200" b="1" i="1" dirty="0" smtClean="0"/>
              <a:t>«Герой нашего времени» М. Лермонтов</a:t>
            </a:r>
          </a:p>
          <a:p>
            <a:r>
              <a:rPr lang="ru-RU" sz="3200" b="1" i="1" dirty="0" smtClean="0"/>
              <a:t>«Горе от ума» А. С. Грибоедов</a:t>
            </a:r>
          </a:p>
          <a:p>
            <a:r>
              <a:rPr lang="ru-RU" sz="3200" b="1" i="1" dirty="0" smtClean="0"/>
              <a:t>«Тарас Бульба» Н. В. Гоголь</a:t>
            </a:r>
          </a:p>
          <a:p>
            <a:r>
              <a:rPr lang="ru-RU" sz="3200" b="1" i="1" dirty="0" smtClean="0"/>
              <a:t>«Капитанская дочка» А.Пушкин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17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315" y="0"/>
            <a:ext cx="9950103" cy="1507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Раздел 3. Природа и культура в жизни человека</a:t>
            </a:r>
            <a:r>
              <a:rPr lang="ru-RU" sz="2800" b="1" dirty="0" smtClean="0">
                <a:solidFill>
                  <a:srgbClr val="C00000"/>
                </a:solidFill>
              </a:rPr>
              <a:t> 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922" y="903316"/>
            <a:ext cx="11663278" cy="53450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2400" b="1" dirty="0" smtClean="0"/>
              <a:t>Темы этого раздела нацеливают на рассуждение об искусстве и науке, о таланте, ценности творчества и научного поиска, о собственных интересах в области искусства и науки; также темы могут быть связаны с вопросами экологии и рои природы в жизни человека. </a:t>
            </a:r>
            <a:endParaRPr lang="ru-RU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Возможные темы: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Как произведения искусства могут повлиять на личность и воспитание?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Почему важно сохранять историческую память и традиционные ценности?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Согласны ли вы с мнением, что природа может существовать без человека, а человек без природы — нет?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Как достижения науки и технологий повлияли на человека и природу?</a:t>
            </a:r>
          </a:p>
          <a:p>
            <a:pPr>
              <a:lnSpc>
                <a:spcPct val="100000"/>
              </a:lnSpc>
            </a:pPr>
            <a:r>
              <a:rPr lang="ru-RU" sz="2400" b="1" i="1" dirty="0" smtClean="0"/>
              <a:t>Можно ли пренебречь природой во имя технического прогресса?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77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362" y="0"/>
            <a:ext cx="9950103" cy="1507376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   аргументы   к   3  разделу:</a:t>
            </a:r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842" y="1101436"/>
            <a:ext cx="9950103" cy="57565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«451 по Фаренгейту» Р. </a:t>
            </a:r>
            <a:r>
              <a:rPr lang="ru-RU" sz="2400" b="1" dirty="0" err="1" smtClean="0"/>
              <a:t>Брэдбери</a:t>
            </a:r>
            <a:endParaRPr lang="ru-RU" sz="2400" b="1" dirty="0" smtClean="0"/>
          </a:p>
          <a:p>
            <a:r>
              <a:rPr lang="ru-RU" sz="2400" b="1" dirty="0" smtClean="0"/>
              <a:t>«О дивный новый мир» О. Хаксли</a:t>
            </a:r>
          </a:p>
          <a:p>
            <a:r>
              <a:rPr lang="ru-RU" sz="2400" b="1" dirty="0" smtClean="0"/>
              <a:t>«Отцы и дети» И. С. Тургенев</a:t>
            </a:r>
          </a:p>
          <a:p>
            <a:r>
              <a:rPr lang="ru-RU" sz="2400" b="1" dirty="0" smtClean="0"/>
              <a:t>«1984» Дж. Оруэлл</a:t>
            </a:r>
          </a:p>
          <a:p>
            <a:r>
              <a:rPr lang="ru-RU" sz="2400" b="1" dirty="0" smtClean="0"/>
              <a:t>«Мы» Е. И. Замятин</a:t>
            </a:r>
          </a:p>
          <a:p>
            <a:r>
              <a:rPr lang="ru-RU" sz="2400" b="1" dirty="0" smtClean="0"/>
              <a:t>«Голодные игры» С. Коллинз</a:t>
            </a:r>
          </a:p>
          <a:p>
            <a:r>
              <a:rPr lang="ru-RU" sz="2400" b="1" dirty="0" smtClean="0"/>
              <a:t>«Повелитель мух» У. </a:t>
            </a:r>
            <a:r>
              <a:rPr lang="ru-RU" sz="2400" b="1" dirty="0" err="1" smtClean="0"/>
              <a:t>Голдинг</a:t>
            </a:r>
            <a:r>
              <a:rPr lang="ru-RU" sz="2400" b="1" dirty="0" smtClean="0"/>
              <a:t> </a:t>
            </a:r>
          </a:p>
          <a:p>
            <a:r>
              <a:rPr lang="ru-RU" sz="2400" b="1" dirty="0" smtClean="0"/>
              <a:t>«Прощание с Матёрой», «Уроки французского» В. Г. Распутин</a:t>
            </a:r>
          </a:p>
          <a:p>
            <a:r>
              <a:rPr lang="ru-RU" sz="2400" b="1" dirty="0" smtClean="0"/>
              <a:t>«Цветы для </a:t>
            </a:r>
            <a:r>
              <a:rPr lang="ru-RU" sz="2400" b="1" dirty="0" err="1" smtClean="0"/>
              <a:t>Элджернона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Дэниел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Киз</a:t>
            </a:r>
            <a:endParaRPr lang="ru-RU" sz="2400" b="1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266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4" y="266331"/>
            <a:ext cx="10515600" cy="8916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тем (ФИПИ: образец)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604809"/>
              </p:ext>
            </p:extLst>
          </p:nvPr>
        </p:nvGraphicFramePr>
        <p:xfrm>
          <a:off x="672484" y="1158029"/>
          <a:ext cx="10856649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364">
                  <a:extLst>
                    <a:ext uri="{9D8B030D-6E8A-4147-A177-3AD203B41FA5}">
                      <a16:colId xmlns="" xmlns:a16="http://schemas.microsoft.com/office/drawing/2014/main" val="4292506072"/>
                    </a:ext>
                  </a:extLst>
                </a:gridCol>
                <a:gridCol w="9268285">
                  <a:extLst>
                    <a:ext uri="{9D8B030D-6E8A-4147-A177-3AD203B41FA5}">
                      <a16:colId xmlns="" xmlns:a16="http://schemas.microsoft.com/office/drawing/2014/main" val="1144067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Номер темы</a:t>
                      </a:r>
                      <a:endParaRPr lang="ru-RU" sz="2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Тема</a:t>
                      </a:r>
                      <a:endParaRPr lang="ru-RU" sz="28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28007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1223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Как, по-Вашему, связаны понятия чести </a:t>
                      </a:r>
                    </a:p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совести?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25589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1434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Вы вкладываете в понятие «счастье»?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287547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2345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Семейные ценности и их место в жизни человека.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21083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2456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чём может проявляться любовь к Отечеству?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373077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3367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 ли, с Вашей точки зрения, явление культуры (книга, музыкальное произведение, фильм, спектакль) изменить взгляды человека на жизнь?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3185906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3167</a:t>
                      </a:r>
                      <a:endParaRPr lang="ru-RU" sz="24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Чему человек может научиться у природы?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29159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873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сочинения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038225"/>
            <a:ext cx="11106150" cy="51387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Вступление. </a:t>
            </a:r>
            <a:r>
              <a:rPr lang="ru-RU" dirty="0"/>
              <a:t>Размышление по теме сочинения. Оно</a:t>
            </a:r>
            <a:r>
              <a:rPr lang="ru-RU" b="1" dirty="0"/>
              <a:t> </a:t>
            </a:r>
            <a:r>
              <a:rPr lang="ru-RU" dirty="0"/>
              <a:t>раскрывает основную мысль, вводит в круг рассматриваемых проблем. (60-70 слов</a:t>
            </a:r>
            <a:r>
              <a:rPr lang="ru-RU" dirty="0" smtClean="0"/>
              <a:t>)</a:t>
            </a: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Основная часть</a:t>
            </a:r>
            <a:r>
              <a:rPr lang="ru-RU" dirty="0"/>
              <a:t>. В этой части доказывается 2-3 тезиса. Здесь раскрывается идея сочинения и связанные с ней вопросы. (200-250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Это доказательство строится по принципу: тезис-доказательство-вывод- логический переход к новой мысли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3. Заключение. </a:t>
            </a:r>
            <a:r>
              <a:rPr lang="ru-RU" dirty="0"/>
              <a:t>Здесь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/>
              <a:t>подводятся итоги, содержатся конечные выводы и оценки (40-60 слов)</a:t>
            </a:r>
          </a:p>
        </p:txBody>
      </p:sp>
    </p:spTree>
    <p:extLst>
      <p:ext uri="{BB962C8B-B14F-4D97-AF65-F5344CB8AC3E}">
        <p14:creationId xmlns:p14="http://schemas.microsoft.com/office/powerpoint/2010/main" val="44098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55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C00000"/>
                </a:solidFill>
                <a:latin typeface="+mn-lt"/>
              </a:rPr>
              <a:t>Несколько советов по написанию сочинения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914400"/>
            <a:ext cx="11984182" cy="56673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Выберите тему</a:t>
            </a:r>
            <a:r>
              <a:rPr lang="ru-RU" sz="2400" dirty="0"/>
              <a:t>. Прочитайте все предложенные темы сочинений и выберите ту из них, в которой вы лучше ориентируетесь. 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Сформулируйте вопросы</a:t>
            </a:r>
            <a:r>
              <a:rPr lang="ru-RU" sz="2400" dirty="0"/>
              <a:t>, на которые можно дать ответы в ходе рассуждения.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Сформулируйте аргументы</a:t>
            </a:r>
            <a:r>
              <a:rPr lang="ru-RU" sz="2400" dirty="0"/>
              <a:t>, подтверждения и доказательства своей точки зрения.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Пишем вступление, выделяя в нем проблемы и вопросы.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Пишем основную часть. Каждый тезис подкрепляйте аргументами.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Иногда лучше начать с основного текста, а не с вступления, чтобы в ходе рассуждения более четко сформулировать проблемы, вопросы и ответы на них.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Работаем в черновике</a:t>
            </a:r>
            <a:r>
              <a:rPr lang="ru-RU" sz="2400" dirty="0"/>
              <a:t>. Вступление и заключении должны быть логически связаны.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Проверьте сочинение в черновике</a:t>
            </a:r>
            <a:r>
              <a:rPr lang="ru-RU" sz="2400" dirty="0"/>
              <a:t>. Исправьте речевые, орфографические, пунктуационные и другие ошибки. Сочинение следует проверять не менее 2 раз!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Перепишите сочинение в бланк ответа</a:t>
            </a:r>
            <a:r>
              <a:rPr lang="ru-RU" sz="2400" dirty="0"/>
              <a:t>. Проверьте сочинение.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0657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6" y="2181225"/>
            <a:ext cx="71899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2514" y="589085"/>
            <a:ext cx="10056936" cy="558787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b="1" cap="all" dirty="0">
                <a:solidFill>
                  <a:schemeClr val="accent4">
                    <a:lumMod val="50000"/>
                  </a:schemeClr>
                </a:solidFill>
              </a:rPr>
              <a:t>РОСОБРНАДЗОР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сообщает, </a:t>
            </a:r>
            <a:r>
              <a:rPr lang="ru-RU" sz="3600" dirty="0"/>
              <a:t>что </a:t>
            </a:r>
            <a:r>
              <a:rPr lang="ru-RU" sz="3600" b="1" dirty="0">
                <a:solidFill>
                  <a:srgbClr val="C00000"/>
                </a:solidFill>
              </a:rPr>
              <a:t>основной срок написания итогового сочинения </a:t>
            </a:r>
            <a:r>
              <a:rPr lang="ru-RU" sz="3600" dirty="0"/>
              <a:t>в </a:t>
            </a:r>
            <a:r>
              <a:rPr lang="ru-RU" sz="3600" dirty="0" smtClean="0"/>
              <a:t>этом </a:t>
            </a:r>
            <a:r>
              <a:rPr lang="ru-RU" sz="3600" dirty="0"/>
              <a:t>учебном году - </a:t>
            </a:r>
            <a:r>
              <a:rPr lang="ru-RU" sz="3600" b="1" dirty="0">
                <a:solidFill>
                  <a:srgbClr val="C00000"/>
                </a:solidFill>
              </a:rPr>
              <a:t>7 декабря 2022 года.      </a:t>
            </a:r>
          </a:p>
          <a:p>
            <a:pPr marL="0" indent="0">
              <a:buNone/>
            </a:pPr>
            <a:r>
              <a:rPr lang="ru-RU" sz="3600" dirty="0"/>
              <a:t>     Обучающиеся, получившие неудовлетворительный результат «незачет», не явившиеся на итоговое сочинение (изложение) или не завершившие его написание по уважительным причинам, смогут написать сочинение в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дополнительные сроки </a:t>
            </a:r>
            <a:r>
              <a:rPr lang="ru-RU" sz="3600" dirty="0"/>
              <a:t>–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1 февраля и 3 мая 2023 года.</a:t>
            </a:r>
          </a:p>
        </p:txBody>
      </p:sp>
    </p:spTree>
    <p:extLst>
      <p:ext uri="{BB962C8B-B14F-4D97-AF65-F5344CB8AC3E}">
        <p14:creationId xmlns:p14="http://schemas.microsoft.com/office/powerpoint/2010/main" val="97358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80392" y="1415563"/>
            <a:ext cx="8546123" cy="4132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Время написания итогового сочинения </a:t>
            </a:r>
          </a:p>
          <a:p>
            <a:pPr marL="0" indent="0" algn="ctr">
              <a:buNone/>
            </a:pP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3 часа 55 минут.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511932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68033" y="540327"/>
            <a:ext cx="11291455" cy="123305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/>
              <a:t>Порядок проведения итогового сочинения (изложения) в образовательной организации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43342" y="1586346"/>
            <a:ext cx="11540835" cy="5867400"/>
          </a:xfrm>
        </p:spPr>
        <p:txBody>
          <a:bodyPr/>
          <a:lstStyle/>
          <a:p>
            <a:r>
              <a:rPr lang="ru-RU" altLang="ru-RU" dirty="0"/>
              <a:t>Вход участников итогового сочинения (изложения) в пункт проведения итогового сочинения (изложения) начинается </a:t>
            </a:r>
            <a:r>
              <a:rPr lang="ru-RU" altLang="ru-RU" b="1" dirty="0"/>
              <a:t>с 09.00 </a:t>
            </a:r>
            <a:r>
              <a:rPr lang="ru-RU" altLang="ru-RU" dirty="0"/>
              <a:t>по местному времени. </a:t>
            </a:r>
          </a:p>
          <a:p>
            <a:r>
              <a:rPr lang="ru-RU" altLang="ru-RU" dirty="0"/>
              <a:t>Участники итогового сочинения (изложения) рассаживаются за рабочие столы в учебном кабинете </a:t>
            </a:r>
            <a:r>
              <a:rPr lang="ru-RU" altLang="ru-RU" b="1" dirty="0"/>
              <a:t>в соответствии со списком рассадки </a:t>
            </a:r>
            <a:r>
              <a:rPr lang="ru-RU" altLang="ru-RU" dirty="0"/>
              <a:t>(по одному человеку за рабочий стол). </a:t>
            </a:r>
          </a:p>
          <a:p>
            <a:r>
              <a:rPr lang="ru-RU" altLang="ru-RU" dirty="0"/>
              <a:t>Во время проведения итогового сочинения (изложения) в учебном кабинете должны присутствовать </a:t>
            </a:r>
            <a:r>
              <a:rPr lang="ru-RU" altLang="ru-RU" b="1" dirty="0"/>
              <a:t>не менее двух членов комиссии </a:t>
            </a:r>
            <a:r>
              <a:rPr lang="ru-RU" altLang="ru-RU" dirty="0"/>
              <a:t>по проведению итогового сочинения (изложения). </a:t>
            </a:r>
          </a:p>
          <a:p>
            <a:r>
              <a:rPr lang="ru-RU" altLang="ru-RU" dirty="0"/>
              <a:t>Итоговое сочинение (изложение) начинается </a:t>
            </a:r>
            <a:r>
              <a:rPr lang="ru-RU" altLang="ru-RU" b="1" dirty="0"/>
              <a:t>в 10.00 </a:t>
            </a:r>
            <a:r>
              <a:rPr lang="ru-RU" altLang="ru-RU" dirty="0"/>
              <a:t>по местному времени. </a:t>
            </a:r>
          </a:p>
          <a:p>
            <a:endParaRPr lang="ru-RU" altLang="ru-RU" sz="2400" dirty="0"/>
          </a:p>
          <a:p>
            <a:endParaRPr lang="ru-RU" altLang="ru-RU" sz="2400" dirty="0"/>
          </a:p>
          <a:p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69857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26473" y="274638"/>
            <a:ext cx="11374582" cy="1143000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Во время проведения итогового сочинения (изложения) </a:t>
            </a:r>
            <a:r>
              <a:rPr lang="ru-RU" altLang="ru-RU" sz="2800" b="1" u="sng" dirty="0"/>
              <a:t>на рабочем столе участников находятся</a:t>
            </a:r>
            <a:r>
              <a:rPr lang="ru-RU" altLang="ru-RU" sz="2800" b="1" dirty="0"/>
              <a:t>: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60218" y="1600201"/>
            <a:ext cx="11540837" cy="4525963"/>
          </a:xfrm>
        </p:spPr>
        <p:txBody>
          <a:bodyPr/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 и бланки записи (дополнительные бланки записи),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с чернилами чёрного цвета);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словарь для участников итогового сочинения,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и толковый словари для участников итогового изложения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(выдаваемый членами комиссии образовательной организации по проведению итогового сочинения (изложения);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участника итогового сочинения (изложения);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бумаги для черновиков;</a:t>
            </a: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5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68036" y="274638"/>
            <a:ext cx="11014364" cy="1143000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Во время проведения итогового сочинения (изложения) участникам итогового сочинения (изложения) </a:t>
            </a:r>
            <a:r>
              <a:rPr lang="ru-RU" altLang="ru-RU" sz="2800" b="1" u="sng" dirty="0">
                <a:solidFill>
                  <a:srgbClr val="FF0000"/>
                </a:solidFill>
              </a:rPr>
              <a:t>запрещено иметь при себе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1526982" cy="4525963"/>
          </a:xfrm>
        </p:spPr>
        <p:txBody>
          <a:bodyPr/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фото-, аудио- и видеоаппаратуру, справочные материалы, письменные заметки и иные средства хранения и передачи информации, собственные орфографические словари. </a:t>
            </a:r>
          </a:p>
          <a:p>
            <a:pPr>
              <a:buFontTx/>
              <a:buNone/>
            </a:pPr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пользоваться :</a:t>
            </a:r>
          </a:p>
          <a:p>
            <a:pPr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 литературного материала (художественные произведения, дневники, мемуары, публицистика, другие литературные источники). </a:t>
            </a:r>
          </a:p>
          <a:p>
            <a:pPr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итогового сочинения (изложения), </a:t>
            </a:r>
            <a:r>
              <a:rPr lang="ru-RU" alt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нарушившие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требования,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удаляются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итогового сочинения (изложения)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273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491" y="304801"/>
            <a:ext cx="11263745" cy="582136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итоговое сочинение 2022 сильно отличается от сочинения ЕГЭ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из шести тем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получен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за 15 минут до экзамена, заранее известны только разделы и подразделы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«зачет» или «незачет»,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к сдаче единого государственного экзамена и государственного выпускного экзамена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допустят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выпускников, получивших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«зачет».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 </a:t>
            </a:r>
            <a:r>
              <a:rPr lang="ru-RU" dirty="0"/>
              <a:t>Комплекты тем итогового сочинения с 2022/23  учебного  года  формируются  из закрытого  </a:t>
            </a:r>
            <a:r>
              <a:rPr lang="ru-RU" dirty="0" smtClean="0"/>
              <a:t>банка  </a:t>
            </a:r>
            <a:r>
              <a:rPr lang="ru-RU" dirty="0"/>
              <a:t>тем  итогового  сочинения.  Он  включает  более  полутора  тысяч  тем сочинений прошлых лет.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8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55076" y="228600"/>
            <a:ext cx="10596993" cy="6199909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4000" b="1" dirty="0">
                <a:solidFill>
                  <a:srgbClr val="C00000"/>
                </a:solidFill>
              </a:rPr>
              <a:t>Сочинение оценивается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u="sng" dirty="0">
                <a:solidFill>
                  <a:srgbClr val="C00000"/>
                </a:solidFill>
              </a:rPr>
              <a:t>По</a:t>
            </a:r>
            <a:r>
              <a:rPr lang="ru-RU" b="1" u="sng" dirty="0">
                <a:solidFill>
                  <a:srgbClr val="C00000"/>
                </a:solidFill>
              </a:rPr>
              <a:t>   </a:t>
            </a:r>
            <a:r>
              <a:rPr lang="ru-RU" sz="3600" b="1" u="sng" dirty="0">
                <a:solidFill>
                  <a:srgbClr val="C00000"/>
                </a:solidFill>
              </a:rPr>
              <a:t>двум требованиям</a:t>
            </a:r>
            <a:r>
              <a:rPr lang="ru-RU" sz="3600" b="1" dirty="0">
                <a:solidFill>
                  <a:srgbClr val="C00000"/>
                </a:solidFill>
              </a:rPr>
              <a:t>: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dirty="0"/>
              <a:t>Объем итогового сочинения (изложения)</a:t>
            </a:r>
          </a:p>
          <a:p>
            <a:r>
              <a:rPr lang="ru-RU" dirty="0"/>
              <a:t> Самостоятельность написания итогового сочинения(изложения)</a:t>
            </a:r>
          </a:p>
          <a:p>
            <a:pPr marL="0" indent="0">
              <a:buNone/>
            </a:pPr>
            <a:r>
              <a:rPr lang="ru-RU" sz="3200" b="1" u="sng" dirty="0">
                <a:solidFill>
                  <a:srgbClr val="C00000"/>
                </a:solidFill>
              </a:rPr>
              <a:t>По пяти критериям: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dirty="0"/>
              <a:t>«Соответствие теме»</a:t>
            </a:r>
          </a:p>
          <a:p>
            <a:r>
              <a:rPr lang="ru-RU" dirty="0"/>
              <a:t>«Аргументация. Привлечение литературного материала»</a:t>
            </a:r>
          </a:p>
          <a:p>
            <a:r>
              <a:rPr lang="ru-RU" dirty="0"/>
              <a:t>«Композиция и логика рассуждения»;</a:t>
            </a:r>
          </a:p>
          <a:p>
            <a:r>
              <a:rPr lang="ru-RU" dirty="0"/>
              <a:t>«Качество письменной речи»;</a:t>
            </a:r>
          </a:p>
          <a:p>
            <a:r>
              <a:rPr lang="ru-RU" dirty="0"/>
              <a:t>«Грамотность»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5876492"/>
            <a:ext cx="42862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58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1458</Words>
  <Application>Microsoft Office PowerPoint</Application>
  <PresentationFormat>Произвольный</PresentationFormat>
  <Paragraphs>181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Подготовка к итоговому сочинению по литературе  2022-2023</vt:lpstr>
      <vt:lpstr>ОБЩАЯ ИНФОРМАЦИЯ:</vt:lpstr>
      <vt:lpstr>Презентация PowerPoint</vt:lpstr>
      <vt:lpstr>Презентация PowerPoint</vt:lpstr>
      <vt:lpstr>Порядок проведения итогового сочинения (изложения) в образовательной организации </vt:lpstr>
      <vt:lpstr>Во время проведения итогового сочинения (изложения) на рабочем столе участников находятся: </vt:lpstr>
      <vt:lpstr>Во время проведения итогового сочинения (изложения) участникам итогового сочинения (изложения) запрещено иметь при себе </vt:lpstr>
      <vt:lpstr>Презентация PowerPoint</vt:lpstr>
      <vt:lpstr>Презентация PowerPoint</vt:lpstr>
      <vt:lpstr>Требование № 1.</vt:lpstr>
      <vt:lpstr>Требование № 2.</vt:lpstr>
      <vt:lpstr>Критерии оценивания сочинения.</vt:lpstr>
      <vt:lpstr> </vt:lpstr>
      <vt:lpstr>Критерии оценивания сочинения.</vt:lpstr>
      <vt:lpstr>В 2022/23 учебном году на экзамене будут только те темы, которые уже использовались в прошлые годы  (в закрытом банке ФИПИ их более полутора тысяч)</vt:lpstr>
      <vt:lpstr>Презентация PowerPoint</vt:lpstr>
      <vt:lpstr>Раздел 1. Духовно-нравственные ориентиры в жизни человека</vt:lpstr>
      <vt:lpstr>Презентация PowerPoint</vt:lpstr>
      <vt:lpstr>Раздел 2. Семья, общество, Отечество в жизни человека  </vt:lpstr>
      <vt:lpstr>Литературные    аргументы   ко   2   разделу: </vt:lpstr>
      <vt:lpstr>Раздел 3. Природа и культура в жизни человека  </vt:lpstr>
      <vt:lpstr>Литературные    аргументы   к   3  разделу: </vt:lpstr>
      <vt:lpstr>Комплект тем (ФИПИ: образец)</vt:lpstr>
      <vt:lpstr>Структура сочинения</vt:lpstr>
      <vt:lpstr>Несколько советов по написанию сочинения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Ольга</cp:lastModifiedBy>
  <cp:revision>183</cp:revision>
  <dcterms:created xsi:type="dcterms:W3CDTF">2020-08-29T07:15:19Z</dcterms:created>
  <dcterms:modified xsi:type="dcterms:W3CDTF">2022-11-14T19:34:59Z</dcterms:modified>
</cp:coreProperties>
</file>